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12"/>
  </p:notesMasterIdLst>
  <p:sldIdLst>
    <p:sldId id="256" r:id="rId2"/>
    <p:sldId id="257" r:id="rId3"/>
    <p:sldId id="259" r:id="rId4"/>
    <p:sldId id="266" r:id="rId5"/>
    <p:sldId id="268" r:id="rId6"/>
    <p:sldId id="267" r:id="rId7"/>
    <p:sldId id="270" r:id="rId8"/>
    <p:sldId id="269"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68B2"/>
    <a:srgbClr val="95D0A6"/>
    <a:srgbClr val="C005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p:restoredTop sz="67429"/>
  </p:normalViewPr>
  <p:slideViewPr>
    <p:cSldViewPr snapToGrid="0" snapToObjects="1">
      <p:cViewPr varScale="1">
        <p:scale>
          <a:sx n="71" d="100"/>
          <a:sy n="71" d="100"/>
        </p:scale>
        <p:origin x="8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DA7D4D-9DBD-4A6F-BE5A-F514FFD648C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F58D138-9547-40CC-BE62-F8B0D4828430}">
      <dgm:prSet custT="1"/>
      <dgm:spPr/>
      <dgm:t>
        <a:bodyPr/>
        <a:lstStyle/>
        <a:p>
          <a:r>
            <a:rPr lang="en-US" sz="3200" dirty="0"/>
            <a:t>Empowerment as liberation </a:t>
          </a:r>
          <a:r>
            <a:rPr lang="en-US" sz="1400" dirty="0"/>
            <a:t>1</a:t>
          </a:r>
          <a:endParaRPr lang="en-US" sz="3600" dirty="0"/>
        </a:p>
      </dgm:t>
    </dgm:pt>
    <dgm:pt modelId="{4408CAAA-433A-4919-BC1E-6AD65E58847B}" type="parTrans" cxnId="{23BE8D28-4BBE-4008-A4ED-B6A834D243AB}">
      <dgm:prSet/>
      <dgm:spPr/>
      <dgm:t>
        <a:bodyPr/>
        <a:lstStyle/>
        <a:p>
          <a:endParaRPr lang="en-US"/>
        </a:p>
      </dgm:t>
    </dgm:pt>
    <dgm:pt modelId="{32644039-07D7-4990-A1D4-C552E6F727AE}" type="sibTrans" cxnId="{23BE8D28-4BBE-4008-A4ED-B6A834D243AB}">
      <dgm:prSet/>
      <dgm:spPr/>
      <dgm:t>
        <a:bodyPr/>
        <a:lstStyle/>
        <a:p>
          <a:endParaRPr lang="en-US"/>
        </a:p>
      </dgm:t>
    </dgm:pt>
    <dgm:pt modelId="{E88BA3EF-3BF6-4CFE-991C-B8247501F100}">
      <dgm:prSet custT="1"/>
      <dgm:spPr/>
      <dgm:t>
        <a:bodyPr/>
        <a:lstStyle/>
        <a:p>
          <a:r>
            <a:rPr lang="en-US" sz="2400"/>
            <a:t>Critical consciousness </a:t>
          </a:r>
          <a:endParaRPr lang="en-US" sz="2400" dirty="0"/>
        </a:p>
      </dgm:t>
    </dgm:pt>
    <dgm:pt modelId="{448C17A2-EDC3-4883-BE80-1D4650C7ED04}" type="parTrans" cxnId="{022B99FB-ADB4-44CA-8436-8A1D0BD7A5C2}">
      <dgm:prSet/>
      <dgm:spPr/>
      <dgm:t>
        <a:bodyPr/>
        <a:lstStyle/>
        <a:p>
          <a:endParaRPr lang="en-US"/>
        </a:p>
      </dgm:t>
    </dgm:pt>
    <dgm:pt modelId="{FBA22701-F915-4A95-A597-363B754D83AD}" type="sibTrans" cxnId="{022B99FB-ADB4-44CA-8436-8A1D0BD7A5C2}">
      <dgm:prSet/>
      <dgm:spPr/>
      <dgm:t>
        <a:bodyPr/>
        <a:lstStyle/>
        <a:p>
          <a:endParaRPr lang="en-US"/>
        </a:p>
      </dgm:t>
    </dgm:pt>
    <dgm:pt modelId="{AAA08503-36FC-4522-AC17-8BFEFCEACC9F}">
      <dgm:prSet custT="1"/>
      <dgm:spPr/>
      <dgm:t>
        <a:bodyPr/>
        <a:lstStyle/>
        <a:p>
          <a:r>
            <a:rPr lang="en-US" sz="3200" dirty="0"/>
            <a:t>Cannibalization of empowerment </a:t>
          </a:r>
        </a:p>
      </dgm:t>
    </dgm:pt>
    <dgm:pt modelId="{71611B33-CF46-4E86-AD45-26984A8359FE}" type="parTrans" cxnId="{DBF39BB0-8C56-4755-85DF-CD042AE01739}">
      <dgm:prSet/>
      <dgm:spPr/>
      <dgm:t>
        <a:bodyPr/>
        <a:lstStyle/>
        <a:p>
          <a:endParaRPr lang="en-US"/>
        </a:p>
      </dgm:t>
    </dgm:pt>
    <dgm:pt modelId="{BB480E17-A03F-4C33-AF92-DFA2D2E5FA01}" type="sibTrans" cxnId="{DBF39BB0-8C56-4755-85DF-CD042AE01739}">
      <dgm:prSet/>
      <dgm:spPr/>
      <dgm:t>
        <a:bodyPr/>
        <a:lstStyle/>
        <a:p>
          <a:endParaRPr lang="en-US"/>
        </a:p>
      </dgm:t>
    </dgm:pt>
    <dgm:pt modelId="{4507F281-0F34-41C7-8F16-4067DF79023B}">
      <dgm:prSet custT="1"/>
      <dgm:spPr/>
      <dgm:t>
        <a:bodyPr/>
        <a:lstStyle/>
        <a:p>
          <a:r>
            <a:rPr lang="en-US" sz="2400"/>
            <a:t>Individualization</a:t>
          </a:r>
          <a:r>
            <a:rPr lang="en-US" sz="1100"/>
            <a:t> 2</a:t>
          </a:r>
          <a:endParaRPr lang="en-US" sz="1100" dirty="0"/>
        </a:p>
      </dgm:t>
    </dgm:pt>
    <dgm:pt modelId="{F8336CCA-2E61-4735-8F4E-2CA3C18248D1}" type="parTrans" cxnId="{C9A95A34-3E1F-4B95-AF5E-627CCE8A7D80}">
      <dgm:prSet/>
      <dgm:spPr/>
      <dgm:t>
        <a:bodyPr/>
        <a:lstStyle/>
        <a:p>
          <a:endParaRPr lang="en-US"/>
        </a:p>
      </dgm:t>
    </dgm:pt>
    <dgm:pt modelId="{E74F9A3D-7D97-4D1F-93BD-6A159266539B}" type="sibTrans" cxnId="{C9A95A34-3E1F-4B95-AF5E-627CCE8A7D80}">
      <dgm:prSet/>
      <dgm:spPr/>
      <dgm:t>
        <a:bodyPr/>
        <a:lstStyle/>
        <a:p>
          <a:endParaRPr lang="en-US"/>
        </a:p>
      </dgm:t>
    </dgm:pt>
    <dgm:pt modelId="{3A9617A4-B187-0947-9304-907DFBA4AF79}">
      <dgm:prSet custT="1"/>
      <dgm:spPr/>
      <dgm:t>
        <a:bodyPr/>
        <a:lstStyle/>
        <a:p>
          <a:r>
            <a:rPr lang="en-US" sz="2400"/>
            <a:t>Social action, collective approach </a:t>
          </a:r>
          <a:endParaRPr lang="en-US" sz="2400" dirty="0"/>
        </a:p>
      </dgm:t>
    </dgm:pt>
    <dgm:pt modelId="{BEC12BF6-AB91-024C-AE12-621ACF1CD0E2}" type="parTrans" cxnId="{43D45DAB-494B-BF40-8EE1-C8F61E43F876}">
      <dgm:prSet/>
      <dgm:spPr/>
      <dgm:t>
        <a:bodyPr/>
        <a:lstStyle/>
        <a:p>
          <a:endParaRPr lang="en-US"/>
        </a:p>
      </dgm:t>
    </dgm:pt>
    <dgm:pt modelId="{C191778C-366F-5947-80DA-C89BCE13C0DC}" type="sibTrans" cxnId="{43D45DAB-494B-BF40-8EE1-C8F61E43F876}">
      <dgm:prSet/>
      <dgm:spPr/>
      <dgm:t>
        <a:bodyPr/>
        <a:lstStyle/>
        <a:p>
          <a:endParaRPr lang="en-US"/>
        </a:p>
      </dgm:t>
    </dgm:pt>
    <dgm:pt modelId="{A26CB7E2-1393-AA4A-8375-16B9BD361C40}">
      <dgm:prSet custT="1"/>
      <dgm:spPr/>
      <dgm:t>
        <a:bodyPr/>
        <a:lstStyle/>
        <a:p>
          <a:r>
            <a:rPr lang="en-US" sz="2400"/>
            <a:t> Commodification </a:t>
          </a:r>
          <a:r>
            <a:rPr lang="en-US" sz="1100"/>
            <a:t>3</a:t>
          </a:r>
          <a:endParaRPr lang="en-US" sz="2400" dirty="0"/>
        </a:p>
      </dgm:t>
    </dgm:pt>
    <dgm:pt modelId="{D2654E50-7D91-9E4C-81FE-534EF5076C4B}" type="parTrans" cxnId="{5595E107-8040-D949-8E0E-29B1C2C0A06E}">
      <dgm:prSet/>
      <dgm:spPr/>
      <dgm:t>
        <a:bodyPr/>
        <a:lstStyle/>
        <a:p>
          <a:endParaRPr lang="en-US"/>
        </a:p>
      </dgm:t>
    </dgm:pt>
    <dgm:pt modelId="{D2C1DDBA-A9B6-CA4B-A95B-6553DD45F685}" type="sibTrans" cxnId="{5595E107-8040-D949-8E0E-29B1C2C0A06E}">
      <dgm:prSet/>
      <dgm:spPr/>
      <dgm:t>
        <a:bodyPr/>
        <a:lstStyle/>
        <a:p>
          <a:endParaRPr lang="en-US"/>
        </a:p>
      </dgm:t>
    </dgm:pt>
    <dgm:pt modelId="{FAF39CB1-F962-6E41-AD0E-F0EC70198A22}" type="pres">
      <dgm:prSet presAssocID="{6BDA7D4D-9DBD-4A6F-BE5A-F514FFD648C7}" presName="linear" presStyleCnt="0">
        <dgm:presLayoutVars>
          <dgm:animLvl val="lvl"/>
          <dgm:resizeHandles val="exact"/>
        </dgm:presLayoutVars>
      </dgm:prSet>
      <dgm:spPr/>
    </dgm:pt>
    <dgm:pt modelId="{F52E6E8A-28C6-9B42-B321-5264061F2EBC}" type="pres">
      <dgm:prSet presAssocID="{FF58D138-9547-40CC-BE62-F8B0D4828430}" presName="parentText" presStyleLbl="node1" presStyleIdx="0" presStyleCnt="2">
        <dgm:presLayoutVars>
          <dgm:chMax val="0"/>
          <dgm:bulletEnabled val="1"/>
        </dgm:presLayoutVars>
      </dgm:prSet>
      <dgm:spPr/>
    </dgm:pt>
    <dgm:pt modelId="{A9D5077F-0635-A94F-8DCC-4F59123A363E}" type="pres">
      <dgm:prSet presAssocID="{FF58D138-9547-40CC-BE62-F8B0D4828430}" presName="childText" presStyleLbl="revTx" presStyleIdx="0" presStyleCnt="2">
        <dgm:presLayoutVars>
          <dgm:bulletEnabled val="1"/>
        </dgm:presLayoutVars>
      </dgm:prSet>
      <dgm:spPr/>
    </dgm:pt>
    <dgm:pt modelId="{05CF545C-87E3-5F43-A66E-58E61BB12847}" type="pres">
      <dgm:prSet presAssocID="{AAA08503-36FC-4522-AC17-8BFEFCEACC9F}" presName="parentText" presStyleLbl="node1" presStyleIdx="1" presStyleCnt="2">
        <dgm:presLayoutVars>
          <dgm:chMax val="0"/>
          <dgm:bulletEnabled val="1"/>
        </dgm:presLayoutVars>
      </dgm:prSet>
      <dgm:spPr/>
    </dgm:pt>
    <dgm:pt modelId="{375D6597-A110-EF44-8D26-6080E511C098}" type="pres">
      <dgm:prSet presAssocID="{AAA08503-36FC-4522-AC17-8BFEFCEACC9F}" presName="childText" presStyleLbl="revTx" presStyleIdx="1" presStyleCnt="2">
        <dgm:presLayoutVars>
          <dgm:bulletEnabled val="1"/>
        </dgm:presLayoutVars>
      </dgm:prSet>
      <dgm:spPr/>
    </dgm:pt>
  </dgm:ptLst>
  <dgm:cxnLst>
    <dgm:cxn modelId="{146B1D03-3A21-1A4D-8BA1-6045D9BF281E}" type="presOf" srcId="{A26CB7E2-1393-AA4A-8375-16B9BD361C40}" destId="{375D6597-A110-EF44-8D26-6080E511C098}" srcOrd="0" destOrd="1" presId="urn:microsoft.com/office/officeart/2005/8/layout/vList2"/>
    <dgm:cxn modelId="{5595E107-8040-D949-8E0E-29B1C2C0A06E}" srcId="{AAA08503-36FC-4522-AC17-8BFEFCEACC9F}" destId="{A26CB7E2-1393-AA4A-8375-16B9BD361C40}" srcOrd="1" destOrd="0" parTransId="{D2654E50-7D91-9E4C-81FE-534EF5076C4B}" sibTransId="{D2C1DDBA-A9B6-CA4B-A95B-6553DD45F685}"/>
    <dgm:cxn modelId="{848A0727-9B27-8343-80C6-2AF518958723}" type="presOf" srcId="{4507F281-0F34-41C7-8F16-4067DF79023B}" destId="{375D6597-A110-EF44-8D26-6080E511C098}" srcOrd="0" destOrd="0" presId="urn:microsoft.com/office/officeart/2005/8/layout/vList2"/>
    <dgm:cxn modelId="{23BE8D28-4BBE-4008-A4ED-B6A834D243AB}" srcId="{6BDA7D4D-9DBD-4A6F-BE5A-F514FFD648C7}" destId="{FF58D138-9547-40CC-BE62-F8B0D4828430}" srcOrd="0" destOrd="0" parTransId="{4408CAAA-433A-4919-BC1E-6AD65E58847B}" sibTransId="{32644039-07D7-4990-A1D4-C552E6F727AE}"/>
    <dgm:cxn modelId="{C9A95A34-3E1F-4B95-AF5E-627CCE8A7D80}" srcId="{AAA08503-36FC-4522-AC17-8BFEFCEACC9F}" destId="{4507F281-0F34-41C7-8F16-4067DF79023B}" srcOrd="0" destOrd="0" parTransId="{F8336CCA-2E61-4735-8F4E-2CA3C18248D1}" sibTransId="{E74F9A3D-7D97-4D1F-93BD-6A159266539B}"/>
    <dgm:cxn modelId="{0E87408D-D248-0C4F-B7C5-FB924661B759}" type="presOf" srcId="{E88BA3EF-3BF6-4CFE-991C-B8247501F100}" destId="{A9D5077F-0635-A94F-8DCC-4F59123A363E}" srcOrd="0" destOrd="0" presId="urn:microsoft.com/office/officeart/2005/8/layout/vList2"/>
    <dgm:cxn modelId="{5EFA4E94-DB97-5D4B-B601-957A7FA9BF85}" type="presOf" srcId="{FF58D138-9547-40CC-BE62-F8B0D4828430}" destId="{F52E6E8A-28C6-9B42-B321-5264061F2EBC}" srcOrd="0" destOrd="0" presId="urn:microsoft.com/office/officeart/2005/8/layout/vList2"/>
    <dgm:cxn modelId="{43D45DAB-494B-BF40-8EE1-C8F61E43F876}" srcId="{FF58D138-9547-40CC-BE62-F8B0D4828430}" destId="{3A9617A4-B187-0947-9304-907DFBA4AF79}" srcOrd="1" destOrd="0" parTransId="{BEC12BF6-AB91-024C-AE12-621ACF1CD0E2}" sibTransId="{C191778C-366F-5947-80DA-C89BCE13C0DC}"/>
    <dgm:cxn modelId="{DBF39BB0-8C56-4755-85DF-CD042AE01739}" srcId="{6BDA7D4D-9DBD-4A6F-BE5A-F514FFD648C7}" destId="{AAA08503-36FC-4522-AC17-8BFEFCEACC9F}" srcOrd="1" destOrd="0" parTransId="{71611B33-CF46-4E86-AD45-26984A8359FE}" sibTransId="{BB480E17-A03F-4C33-AF92-DFA2D2E5FA01}"/>
    <dgm:cxn modelId="{A800C8D4-377F-354F-9804-AFD2C444CE0F}" type="presOf" srcId="{AAA08503-36FC-4522-AC17-8BFEFCEACC9F}" destId="{05CF545C-87E3-5F43-A66E-58E61BB12847}" srcOrd="0" destOrd="0" presId="urn:microsoft.com/office/officeart/2005/8/layout/vList2"/>
    <dgm:cxn modelId="{228564D6-1FE0-114E-A41F-4436FAD8427E}" type="presOf" srcId="{3A9617A4-B187-0947-9304-907DFBA4AF79}" destId="{A9D5077F-0635-A94F-8DCC-4F59123A363E}" srcOrd="0" destOrd="1" presId="urn:microsoft.com/office/officeart/2005/8/layout/vList2"/>
    <dgm:cxn modelId="{085C83DB-9451-A34C-9A76-D5CFACF27B9B}" type="presOf" srcId="{6BDA7D4D-9DBD-4A6F-BE5A-F514FFD648C7}" destId="{FAF39CB1-F962-6E41-AD0E-F0EC70198A22}" srcOrd="0" destOrd="0" presId="urn:microsoft.com/office/officeart/2005/8/layout/vList2"/>
    <dgm:cxn modelId="{022B99FB-ADB4-44CA-8436-8A1D0BD7A5C2}" srcId="{FF58D138-9547-40CC-BE62-F8B0D4828430}" destId="{E88BA3EF-3BF6-4CFE-991C-B8247501F100}" srcOrd="0" destOrd="0" parTransId="{448C17A2-EDC3-4883-BE80-1D4650C7ED04}" sibTransId="{FBA22701-F915-4A95-A597-363B754D83AD}"/>
    <dgm:cxn modelId="{9236D529-D61D-E846-8C16-7CE34D9D24B9}" type="presParOf" srcId="{FAF39CB1-F962-6E41-AD0E-F0EC70198A22}" destId="{F52E6E8A-28C6-9B42-B321-5264061F2EBC}" srcOrd="0" destOrd="0" presId="urn:microsoft.com/office/officeart/2005/8/layout/vList2"/>
    <dgm:cxn modelId="{8A9942A5-5477-1E4D-8D29-FCA28FCB2884}" type="presParOf" srcId="{FAF39CB1-F962-6E41-AD0E-F0EC70198A22}" destId="{A9D5077F-0635-A94F-8DCC-4F59123A363E}" srcOrd="1" destOrd="0" presId="urn:microsoft.com/office/officeart/2005/8/layout/vList2"/>
    <dgm:cxn modelId="{A70F086C-1BC0-7941-B149-A5AAC1D9A2D9}" type="presParOf" srcId="{FAF39CB1-F962-6E41-AD0E-F0EC70198A22}" destId="{05CF545C-87E3-5F43-A66E-58E61BB12847}" srcOrd="2" destOrd="0" presId="urn:microsoft.com/office/officeart/2005/8/layout/vList2"/>
    <dgm:cxn modelId="{CB93D049-4F8D-894D-B882-2610CAA92FC2}" type="presParOf" srcId="{FAF39CB1-F962-6E41-AD0E-F0EC70198A22}" destId="{375D6597-A110-EF44-8D26-6080E511C098}"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EA1F61-ACA8-4331-B48F-B5D83858CEE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157C4E1-10B2-45EA-9407-90F58EA974C4}">
      <dgm:prSet custT="1"/>
      <dgm:spPr>
        <a:solidFill>
          <a:schemeClr val="accent4">
            <a:lumMod val="75000"/>
          </a:schemeClr>
        </a:solidFill>
      </dgm:spPr>
      <dgm:t>
        <a:bodyPr/>
        <a:lstStyle/>
        <a:p>
          <a:r>
            <a:rPr lang="en-US" sz="3600" dirty="0"/>
            <a:t>Listening Guide </a:t>
          </a:r>
        </a:p>
      </dgm:t>
    </dgm:pt>
    <dgm:pt modelId="{A75F2C38-99EB-45D0-8472-38D6D09A4D59}" type="parTrans" cxnId="{3BF7DD93-4137-4377-8C09-A7568EA8C913}">
      <dgm:prSet/>
      <dgm:spPr/>
      <dgm:t>
        <a:bodyPr/>
        <a:lstStyle/>
        <a:p>
          <a:endParaRPr lang="en-US"/>
        </a:p>
      </dgm:t>
    </dgm:pt>
    <dgm:pt modelId="{40868833-FB04-42B8-B4B2-E730700464BC}" type="sibTrans" cxnId="{3BF7DD93-4137-4377-8C09-A7568EA8C913}">
      <dgm:prSet/>
      <dgm:spPr/>
      <dgm:t>
        <a:bodyPr/>
        <a:lstStyle/>
        <a:p>
          <a:endParaRPr lang="en-US"/>
        </a:p>
      </dgm:t>
    </dgm:pt>
    <dgm:pt modelId="{D7A81440-7C80-4FA7-B804-815EAAF46F76}">
      <dgm:prSet custT="1"/>
      <dgm:spPr/>
      <dgm:t>
        <a:bodyPr/>
        <a:lstStyle/>
        <a:p>
          <a:endParaRPr lang="en-US" sz="2800" dirty="0"/>
        </a:p>
      </dgm:t>
    </dgm:pt>
    <dgm:pt modelId="{1BBA3447-ACFD-4F54-8ABE-82C68551C022}" type="sibTrans" cxnId="{43F89F64-1EE2-4F1D-A66A-23093E4785AF}">
      <dgm:prSet/>
      <dgm:spPr/>
      <dgm:t>
        <a:bodyPr/>
        <a:lstStyle/>
        <a:p>
          <a:endParaRPr lang="en-US"/>
        </a:p>
      </dgm:t>
    </dgm:pt>
    <dgm:pt modelId="{B9C7D74B-0C00-4CB1-9DE1-85E6EEC019D5}" type="parTrans" cxnId="{43F89F64-1EE2-4F1D-A66A-23093E4785AF}">
      <dgm:prSet/>
      <dgm:spPr/>
      <dgm:t>
        <a:bodyPr/>
        <a:lstStyle/>
        <a:p>
          <a:endParaRPr lang="en-US"/>
        </a:p>
      </dgm:t>
    </dgm:pt>
    <dgm:pt modelId="{8D369552-3417-AB45-AC3B-86E7B01F91D8}">
      <dgm:prSet custT="1"/>
      <dgm:spPr/>
      <dgm:t>
        <a:bodyPr/>
        <a:lstStyle/>
        <a:p>
          <a:r>
            <a:rPr lang="en-US" sz="2800" dirty="0"/>
            <a:t>Case study: Leyla</a:t>
          </a:r>
        </a:p>
      </dgm:t>
    </dgm:pt>
    <dgm:pt modelId="{0396EEAA-F1BD-FD42-AA72-AC522680AC99}" type="sibTrans" cxnId="{53385836-A193-E244-83D2-1DBC6905FEAF}">
      <dgm:prSet/>
      <dgm:spPr/>
      <dgm:t>
        <a:bodyPr/>
        <a:lstStyle/>
        <a:p>
          <a:endParaRPr lang="en-US"/>
        </a:p>
      </dgm:t>
    </dgm:pt>
    <dgm:pt modelId="{F01ED33B-F5CE-A14D-9D85-59BF4FA797E7}" type="parTrans" cxnId="{53385836-A193-E244-83D2-1DBC6905FEAF}">
      <dgm:prSet/>
      <dgm:spPr/>
      <dgm:t>
        <a:bodyPr/>
        <a:lstStyle/>
        <a:p>
          <a:endParaRPr lang="en-US"/>
        </a:p>
      </dgm:t>
    </dgm:pt>
    <dgm:pt modelId="{2FCA3B4B-4EBC-2241-9724-9E08E21911C2}">
      <dgm:prSet custT="1"/>
      <dgm:spPr/>
      <dgm:t>
        <a:bodyPr/>
        <a:lstStyle/>
        <a:p>
          <a:r>
            <a:rPr lang="en-US" sz="2800" dirty="0"/>
            <a:t>Relationality: researcher as listener</a:t>
          </a:r>
        </a:p>
      </dgm:t>
    </dgm:pt>
    <dgm:pt modelId="{3A3A0BFC-929B-B54A-867C-88176AB880A4}" type="sibTrans" cxnId="{8051A442-75F6-B54F-86DB-A63BD0DE4819}">
      <dgm:prSet/>
      <dgm:spPr/>
      <dgm:t>
        <a:bodyPr/>
        <a:lstStyle/>
        <a:p>
          <a:endParaRPr lang="en-US"/>
        </a:p>
      </dgm:t>
    </dgm:pt>
    <dgm:pt modelId="{69DEC4BD-CB29-B640-83FA-52E8CFC9F8F1}" type="parTrans" cxnId="{8051A442-75F6-B54F-86DB-A63BD0DE4819}">
      <dgm:prSet/>
      <dgm:spPr/>
      <dgm:t>
        <a:bodyPr/>
        <a:lstStyle/>
        <a:p>
          <a:endParaRPr lang="en-US"/>
        </a:p>
      </dgm:t>
    </dgm:pt>
    <dgm:pt modelId="{7D7B09ED-837F-2B48-81D6-66E339D86602}">
      <dgm:prSet custT="1"/>
      <dgm:spPr/>
      <dgm:t>
        <a:bodyPr/>
        <a:lstStyle/>
        <a:p>
          <a:r>
            <a:rPr lang="en-US" sz="2800" dirty="0"/>
            <a:t>Transnational feminism &amp; intersectionality  </a:t>
          </a:r>
        </a:p>
      </dgm:t>
    </dgm:pt>
    <dgm:pt modelId="{3ABE8ADD-B8DC-0C48-8295-B533AF390E2E}" type="parTrans" cxnId="{BB62F772-6990-BF47-952F-9A53C29E28B0}">
      <dgm:prSet/>
      <dgm:spPr/>
      <dgm:t>
        <a:bodyPr/>
        <a:lstStyle/>
        <a:p>
          <a:endParaRPr lang="en-US"/>
        </a:p>
      </dgm:t>
    </dgm:pt>
    <dgm:pt modelId="{FC1B6F8E-8A3A-5641-AF70-C982E4548844}" type="sibTrans" cxnId="{BB62F772-6990-BF47-952F-9A53C29E28B0}">
      <dgm:prSet/>
      <dgm:spPr/>
      <dgm:t>
        <a:bodyPr/>
        <a:lstStyle/>
        <a:p>
          <a:endParaRPr lang="en-US"/>
        </a:p>
      </dgm:t>
    </dgm:pt>
    <dgm:pt modelId="{86B45DD8-9C60-B64E-94AD-1AB748125810}" type="pres">
      <dgm:prSet presAssocID="{20EA1F61-ACA8-4331-B48F-B5D83858CEE1}" presName="linear" presStyleCnt="0">
        <dgm:presLayoutVars>
          <dgm:animLvl val="lvl"/>
          <dgm:resizeHandles val="exact"/>
        </dgm:presLayoutVars>
      </dgm:prSet>
      <dgm:spPr/>
    </dgm:pt>
    <dgm:pt modelId="{31217584-682A-BC4E-939E-20CB803267AD}" type="pres">
      <dgm:prSet presAssocID="{E157C4E1-10B2-45EA-9407-90F58EA974C4}" presName="parentText" presStyleLbl="node1" presStyleIdx="0" presStyleCnt="1">
        <dgm:presLayoutVars>
          <dgm:chMax val="0"/>
          <dgm:bulletEnabled val="1"/>
        </dgm:presLayoutVars>
      </dgm:prSet>
      <dgm:spPr/>
    </dgm:pt>
    <dgm:pt modelId="{5BD12BD5-10DB-0B4F-A1C6-CB9AB23BE6FA}" type="pres">
      <dgm:prSet presAssocID="{E157C4E1-10B2-45EA-9407-90F58EA974C4}" presName="childText" presStyleLbl="revTx" presStyleIdx="0" presStyleCnt="1">
        <dgm:presLayoutVars>
          <dgm:bulletEnabled val="1"/>
        </dgm:presLayoutVars>
      </dgm:prSet>
      <dgm:spPr/>
    </dgm:pt>
  </dgm:ptLst>
  <dgm:cxnLst>
    <dgm:cxn modelId="{0837051D-994A-F346-B093-CE06587D8762}" type="presOf" srcId="{2FCA3B4B-4EBC-2241-9724-9E08E21911C2}" destId="{5BD12BD5-10DB-0B4F-A1C6-CB9AB23BE6FA}" srcOrd="0" destOrd="2" presId="urn:microsoft.com/office/officeart/2005/8/layout/vList2"/>
    <dgm:cxn modelId="{34DEF62B-84AF-204C-A449-D9B0F6B1C26B}" type="presOf" srcId="{7D7B09ED-837F-2B48-81D6-66E339D86602}" destId="{5BD12BD5-10DB-0B4F-A1C6-CB9AB23BE6FA}" srcOrd="0" destOrd="3" presId="urn:microsoft.com/office/officeart/2005/8/layout/vList2"/>
    <dgm:cxn modelId="{53385836-A193-E244-83D2-1DBC6905FEAF}" srcId="{E157C4E1-10B2-45EA-9407-90F58EA974C4}" destId="{8D369552-3417-AB45-AC3B-86E7B01F91D8}" srcOrd="1" destOrd="0" parTransId="{F01ED33B-F5CE-A14D-9D85-59BF4FA797E7}" sibTransId="{0396EEAA-F1BD-FD42-AA72-AC522680AC99}"/>
    <dgm:cxn modelId="{8051A442-75F6-B54F-86DB-A63BD0DE4819}" srcId="{E157C4E1-10B2-45EA-9407-90F58EA974C4}" destId="{2FCA3B4B-4EBC-2241-9724-9E08E21911C2}" srcOrd="2" destOrd="0" parTransId="{69DEC4BD-CB29-B640-83FA-52E8CFC9F8F1}" sibTransId="{3A3A0BFC-929B-B54A-867C-88176AB880A4}"/>
    <dgm:cxn modelId="{2311F35D-D60E-9249-AE75-0B38210A2FF5}" type="presOf" srcId="{20EA1F61-ACA8-4331-B48F-B5D83858CEE1}" destId="{86B45DD8-9C60-B64E-94AD-1AB748125810}" srcOrd="0" destOrd="0" presId="urn:microsoft.com/office/officeart/2005/8/layout/vList2"/>
    <dgm:cxn modelId="{43F89F64-1EE2-4F1D-A66A-23093E4785AF}" srcId="{E157C4E1-10B2-45EA-9407-90F58EA974C4}" destId="{D7A81440-7C80-4FA7-B804-815EAAF46F76}" srcOrd="0" destOrd="0" parTransId="{B9C7D74B-0C00-4CB1-9DE1-85E6EEC019D5}" sibTransId="{1BBA3447-ACFD-4F54-8ABE-82C68551C022}"/>
    <dgm:cxn modelId="{BB62F772-6990-BF47-952F-9A53C29E28B0}" srcId="{E157C4E1-10B2-45EA-9407-90F58EA974C4}" destId="{7D7B09ED-837F-2B48-81D6-66E339D86602}" srcOrd="3" destOrd="0" parTransId="{3ABE8ADD-B8DC-0C48-8295-B533AF390E2E}" sibTransId="{FC1B6F8E-8A3A-5641-AF70-C982E4548844}"/>
    <dgm:cxn modelId="{3BF7DD93-4137-4377-8C09-A7568EA8C913}" srcId="{20EA1F61-ACA8-4331-B48F-B5D83858CEE1}" destId="{E157C4E1-10B2-45EA-9407-90F58EA974C4}" srcOrd="0" destOrd="0" parTransId="{A75F2C38-99EB-45D0-8472-38D6D09A4D59}" sibTransId="{40868833-FB04-42B8-B4B2-E730700464BC}"/>
    <dgm:cxn modelId="{1FEE98A9-720E-174D-925E-FE5E22041684}" type="presOf" srcId="{E157C4E1-10B2-45EA-9407-90F58EA974C4}" destId="{31217584-682A-BC4E-939E-20CB803267AD}" srcOrd="0" destOrd="0" presId="urn:microsoft.com/office/officeart/2005/8/layout/vList2"/>
    <dgm:cxn modelId="{181404BC-BB8D-E54D-AFA4-AA4E487B9BB8}" type="presOf" srcId="{D7A81440-7C80-4FA7-B804-815EAAF46F76}" destId="{5BD12BD5-10DB-0B4F-A1C6-CB9AB23BE6FA}" srcOrd="0" destOrd="0" presId="urn:microsoft.com/office/officeart/2005/8/layout/vList2"/>
    <dgm:cxn modelId="{9E8240C5-B997-6744-8A6E-F061A384F1B7}" type="presOf" srcId="{8D369552-3417-AB45-AC3B-86E7B01F91D8}" destId="{5BD12BD5-10DB-0B4F-A1C6-CB9AB23BE6FA}" srcOrd="0" destOrd="1" presId="urn:microsoft.com/office/officeart/2005/8/layout/vList2"/>
    <dgm:cxn modelId="{859EEA5E-FDE7-2A4F-B68B-521008C36C59}" type="presParOf" srcId="{86B45DD8-9C60-B64E-94AD-1AB748125810}" destId="{31217584-682A-BC4E-939E-20CB803267AD}" srcOrd="0" destOrd="0" presId="urn:microsoft.com/office/officeart/2005/8/layout/vList2"/>
    <dgm:cxn modelId="{AB6F3AFE-984A-CB40-82CE-F3DC3C6F121F}" type="presParOf" srcId="{86B45DD8-9C60-B64E-94AD-1AB748125810}" destId="{5BD12BD5-10DB-0B4F-A1C6-CB9AB23BE6FA}"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3B17E4-EECE-4C14-85CF-3544CA1F608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E5B20A79-A2B4-4E1B-8AAA-AD32C576B1D4}">
      <dgm:prSet custT="1"/>
      <dgm:spPr>
        <a:solidFill>
          <a:schemeClr val="accent6">
            <a:lumMod val="60000"/>
            <a:lumOff val="40000"/>
          </a:schemeClr>
        </a:solidFill>
        <a:ln>
          <a:solidFill>
            <a:schemeClr val="accent6">
              <a:lumMod val="60000"/>
              <a:lumOff val="40000"/>
            </a:schemeClr>
          </a:solidFill>
        </a:ln>
      </dgm:spPr>
      <dgm:t>
        <a:bodyPr/>
        <a:lstStyle/>
        <a:p>
          <a:r>
            <a:rPr lang="en-US" sz="2000" dirty="0"/>
            <a:t>Voice of Cognition</a:t>
          </a:r>
        </a:p>
      </dgm:t>
    </dgm:pt>
    <dgm:pt modelId="{F499724F-9ADA-476E-8736-72282EBEB03F}" type="parTrans" cxnId="{47324909-E7C1-4480-9D20-6503FE88A846}">
      <dgm:prSet/>
      <dgm:spPr/>
      <dgm:t>
        <a:bodyPr/>
        <a:lstStyle/>
        <a:p>
          <a:endParaRPr lang="en-US"/>
        </a:p>
      </dgm:t>
    </dgm:pt>
    <dgm:pt modelId="{5F2FDB2E-9A6F-4ECD-82A7-AEEF86E2CB8B}" type="sibTrans" cxnId="{47324909-E7C1-4480-9D20-6503FE88A846}">
      <dgm:prSet/>
      <dgm:spPr/>
      <dgm:t>
        <a:bodyPr/>
        <a:lstStyle/>
        <a:p>
          <a:endParaRPr lang="en-US"/>
        </a:p>
      </dgm:t>
    </dgm:pt>
    <dgm:pt modelId="{872139D6-223C-4AE6-82DF-94940FA36C65}">
      <dgm:prSet custT="1"/>
      <dgm:spPr/>
      <dgm:t>
        <a:bodyPr/>
        <a:lstStyle/>
        <a:p>
          <a:r>
            <a:rPr lang="en-US" sz="2000" dirty="0"/>
            <a:t>Voice of Feelings Under Wraps</a:t>
          </a:r>
        </a:p>
      </dgm:t>
    </dgm:pt>
    <dgm:pt modelId="{9A12551D-8B97-412B-8A07-37E868C8758C}" type="parTrans" cxnId="{CCF958E2-0337-4546-B637-9B8EFF4A6DDB}">
      <dgm:prSet/>
      <dgm:spPr/>
      <dgm:t>
        <a:bodyPr/>
        <a:lstStyle/>
        <a:p>
          <a:endParaRPr lang="en-US"/>
        </a:p>
      </dgm:t>
    </dgm:pt>
    <dgm:pt modelId="{2BEB62F1-5DF7-447E-88C6-BEF6C4AE6869}" type="sibTrans" cxnId="{CCF958E2-0337-4546-B637-9B8EFF4A6DDB}">
      <dgm:prSet/>
      <dgm:spPr/>
      <dgm:t>
        <a:bodyPr/>
        <a:lstStyle/>
        <a:p>
          <a:endParaRPr lang="en-US"/>
        </a:p>
      </dgm:t>
    </dgm:pt>
    <dgm:pt modelId="{73A5FAF8-B9A4-40E2-B233-286C6102CC1B}">
      <dgm:prSet custT="1"/>
      <dgm:spPr>
        <a:solidFill>
          <a:srgbClr val="C0054A"/>
        </a:solidFill>
      </dgm:spPr>
      <dgm:t>
        <a:bodyPr/>
        <a:lstStyle/>
        <a:p>
          <a:r>
            <a:rPr lang="en-US" sz="2000" dirty="0"/>
            <a:t>Erotic Voice</a:t>
          </a:r>
        </a:p>
      </dgm:t>
    </dgm:pt>
    <dgm:pt modelId="{714309A3-847A-4DA8-897E-30DE4D76B630}" type="parTrans" cxnId="{0F441F01-BBB3-4491-BA66-7DA3FD2CD8E9}">
      <dgm:prSet/>
      <dgm:spPr/>
      <dgm:t>
        <a:bodyPr/>
        <a:lstStyle/>
        <a:p>
          <a:endParaRPr lang="en-US"/>
        </a:p>
      </dgm:t>
    </dgm:pt>
    <dgm:pt modelId="{74D83933-669F-4D8C-8030-D0EB0B1EA7A2}" type="sibTrans" cxnId="{0F441F01-BBB3-4491-BA66-7DA3FD2CD8E9}">
      <dgm:prSet/>
      <dgm:spPr/>
      <dgm:t>
        <a:bodyPr/>
        <a:lstStyle/>
        <a:p>
          <a:endParaRPr lang="en-US"/>
        </a:p>
      </dgm:t>
    </dgm:pt>
    <dgm:pt modelId="{F86A58AB-27E8-4FAC-8D21-DB691FCEB07E}">
      <dgm:prSet custT="1"/>
      <dgm:spPr>
        <a:solidFill>
          <a:srgbClr val="D668B2"/>
        </a:solidFill>
      </dgm:spPr>
      <dgm:t>
        <a:bodyPr/>
        <a:lstStyle/>
        <a:p>
          <a:r>
            <a:rPr lang="en-US" sz="2000" dirty="0"/>
            <a:t>Voice of Subtle Sexuality </a:t>
          </a:r>
        </a:p>
      </dgm:t>
    </dgm:pt>
    <dgm:pt modelId="{94F53287-B9EF-435A-BEAC-1A1307847834}" type="parTrans" cxnId="{35D6BAA1-8132-4A48-8958-03CEF85AE83D}">
      <dgm:prSet/>
      <dgm:spPr/>
      <dgm:t>
        <a:bodyPr/>
        <a:lstStyle/>
        <a:p>
          <a:endParaRPr lang="en-US"/>
        </a:p>
      </dgm:t>
    </dgm:pt>
    <dgm:pt modelId="{E82E2E9E-2C83-4D2A-AB48-4B0DC3AF73D2}" type="sibTrans" cxnId="{35D6BAA1-8132-4A48-8958-03CEF85AE83D}">
      <dgm:prSet/>
      <dgm:spPr/>
      <dgm:t>
        <a:bodyPr/>
        <a:lstStyle/>
        <a:p>
          <a:endParaRPr lang="en-US"/>
        </a:p>
      </dgm:t>
    </dgm:pt>
    <dgm:pt modelId="{FBD5F2FC-FDDA-8D4E-922B-02FC85ABC900}" type="pres">
      <dgm:prSet presAssocID="{753B17E4-EECE-4C14-85CF-3544CA1F6087}" presName="linear" presStyleCnt="0">
        <dgm:presLayoutVars>
          <dgm:dir/>
          <dgm:animLvl val="lvl"/>
          <dgm:resizeHandles val="exact"/>
        </dgm:presLayoutVars>
      </dgm:prSet>
      <dgm:spPr/>
    </dgm:pt>
    <dgm:pt modelId="{11188D14-A0D6-C946-B843-E3A3204C2D5B}" type="pres">
      <dgm:prSet presAssocID="{73A5FAF8-B9A4-40E2-B233-286C6102CC1B}" presName="parentLin" presStyleCnt="0"/>
      <dgm:spPr/>
    </dgm:pt>
    <dgm:pt modelId="{A8A7927F-12BE-2145-BB31-1F2B2C7CED32}" type="pres">
      <dgm:prSet presAssocID="{73A5FAF8-B9A4-40E2-B233-286C6102CC1B}" presName="parentLeftMargin" presStyleLbl="node1" presStyleIdx="0" presStyleCnt="4"/>
      <dgm:spPr/>
    </dgm:pt>
    <dgm:pt modelId="{ABACABDB-2485-2C4E-814A-F3AFB58237C2}" type="pres">
      <dgm:prSet presAssocID="{73A5FAF8-B9A4-40E2-B233-286C6102CC1B}" presName="parentText" presStyleLbl="node1" presStyleIdx="0" presStyleCnt="4" custLinFactY="200000" custLinFactNeighborX="-70011" custLinFactNeighborY="260589">
        <dgm:presLayoutVars>
          <dgm:chMax val="0"/>
          <dgm:bulletEnabled val="1"/>
        </dgm:presLayoutVars>
      </dgm:prSet>
      <dgm:spPr/>
    </dgm:pt>
    <dgm:pt modelId="{B754B68D-68CE-B64F-847B-FB479728B112}" type="pres">
      <dgm:prSet presAssocID="{73A5FAF8-B9A4-40E2-B233-286C6102CC1B}" presName="negativeSpace" presStyleCnt="0"/>
      <dgm:spPr/>
    </dgm:pt>
    <dgm:pt modelId="{3B0CE26B-8B60-6D44-BEBA-713260BEAEDF}" type="pres">
      <dgm:prSet presAssocID="{73A5FAF8-B9A4-40E2-B233-286C6102CC1B}" presName="childText" presStyleLbl="conFgAcc1" presStyleIdx="0" presStyleCnt="4" custLinFactY="421318" custLinFactNeighborY="500000">
        <dgm:presLayoutVars>
          <dgm:bulletEnabled val="1"/>
        </dgm:presLayoutVars>
      </dgm:prSet>
      <dgm:spPr>
        <a:ln>
          <a:solidFill>
            <a:srgbClr val="C00000"/>
          </a:solidFill>
        </a:ln>
      </dgm:spPr>
    </dgm:pt>
    <dgm:pt modelId="{282CBC09-76F4-CC49-B4E4-77F96351993B}" type="pres">
      <dgm:prSet presAssocID="{74D83933-669F-4D8C-8030-D0EB0B1EA7A2}" presName="spaceBetweenRectangles" presStyleCnt="0"/>
      <dgm:spPr/>
    </dgm:pt>
    <dgm:pt modelId="{9572BE1D-B24A-8D4A-946B-F8B48A0FF911}" type="pres">
      <dgm:prSet presAssocID="{F86A58AB-27E8-4FAC-8D21-DB691FCEB07E}" presName="parentLin" presStyleCnt="0"/>
      <dgm:spPr/>
    </dgm:pt>
    <dgm:pt modelId="{63DEF1AF-0EB1-4A45-83B8-73DDB8F9A561}" type="pres">
      <dgm:prSet presAssocID="{F86A58AB-27E8-4FAC-8D21-DB691FCEB07E}" presName="parentLeftMargin" presStyleLbl="node1" presStyleIdx="0" presStyleCnt="4"/>
      <dgm:spPr/>
    </dgm:pt>
    <dgm:pt modelId="{16222787-EF12-6649-8EDB-FBEDC61B8D78}" type="pres">
      <dgm:prSet presAssocID="{F86A58AB-27E8-4FAC-8D21-DB691FCEB07E}" presName="parentText" presStyleLbl="node1" presStyleIdx="1" presStyleCnt="4" custLinFactY="47425" custLinFactNeighborX="-65869" custLinFactNeighborY="100000">
        <dgm:presLayoutVars>
          <dgm:chMax val="0"/>
          <dgm:bulletEnabled val="1"/>
        </dgm:presLayoutVars>
      </dgm:prSet>
      <dgm:spPr/>
    </dgm:pt>
    <dgm:pt modelId="{B0F50E1D-EFD2-E04D-984A-611F5AC2C31C}" type="pres">
      <dgm:prSet presAssocID="{F86A58AB-27E8-4FAC-8D21-DB691FCEB07E}" presName="negativeSpace" presStyleCnt="0"/>
      <dgm:spPr/>
    </dgm:pt>
    <dgm:pt modelId="{3FD3FB20-1BE6-ED4A-BDDC-FD809F5058E5}" type="pres">
      <dgm:prSet presAssocID="{F86A58AB-27E8-4FAC-8D21-DB691FCEB07E}" presName="childText" presStyleLbl="conFgAcc1" presStyleIdx="1" presStyleCnt="4" custLinFactY="117107" custLinFactNeighborY="200000">
        <dgm:presLayoutVars>
          <dgm:bulletEnabled val="1"/>
        </dgm:presLayoutVars>
      </dgm:prSet>
      <dgm:spPr>
        <a:ln>
          <a:solidFill>
            <a:srgbClr val="D668B2"/>
          </a:solidFill>
        </a:ln>
      </dgm:spPr>
    </dgm:pt>
    <dgm:pt modelId="{ADE7BCF8-D529-D449-AE90-871F1013C6AA}" type="pres">
      <dgm:prSet presAssocID="{E82E2E9E-2C83-4D2A-AB48-4B0DC3AF73D2}" presName="spaceBetweenRectangles" presStyleCnt="0"/>
      <dgm:spPr/>
    </dgm:pt>
    <dgm:pt modelId="{8C957ABA-4383-D44E-B64D-7A4125C0E18E}" type="pres">
      <dgm:prSet presAssocID="{872139D6-223C-4AE6-82DF-94940FA36C65}" presName="parentLin" presStyleCnt="0"/>
      <dgm:spPr/>
    </dgm:pt>
    <dgm:pt modelId="{26DEEA74-BF99-674F-8DBA-1EDF33572697}" type="pres">
      <dgm:prSet presAssocID="{872139D6-223C-4AE6-82DF-94940FA36C65}" presName="parentLeftMargin" presStyleLbl="node1" presStyleIdx="1" presStyleCnt="4"/>
      <dgm:spPr/>
    </dgm:pt>
    <dgm:pt modelId="{3C32B839-3CA1-B74C-B7A7-1834963A82B7}" type="pres">
      <dgm:prSet presAssocID="{872139D6-223C-4AE6-82DF-94940FA36C65}" presName="parentText" presStyleLbl="node1" presStyleIdx="2" presStyleCnt="4" custLinFactY="-62235" custLinFactNeighborX="-38775" custLinFactNeighborY="-100000">
        <dgm:presLayoutVars>
          <dgm:chMax val="0"/>
          <dgm:bulletEnabled val="1"/>
        </dgm:presLayoutVars>
      </dgm:prSet>
      <dgm:spPr/>
    </dgm:pt>
    <dgm:pt modelId="{19B8B7DA-3D4A-5C47-A45E-5188A991FDF8}" type="pres">
      <dgm:prSet presAssocID="{872139D6-223C-4AE6-82DF-94940FA36C65}" presName="negativeSpace" presStyleCnt="0"/>
      <dgm:spPr/>
    </dgm:pt>
    <dgm:pt modelId="{D3254C6F-1047-EA46-9515-3E7E66CB9910}" type="pres">
      <dgm:prSet presAssocID="{872139D6-223C-4AE6-82DF-94940FA36C65}" presName="childText" presStyleLbl="conFgAcc1" presStyleIdx="2" presStyleCnt="4" custLinFactY="-162052" custLinFactNeighborY="-200000">
        <dgm:presLayoutVars>
          <dgm:bulletEnabled val="1"/>
        </dgm:presLayoutVars>
      </dgm:prSet>
      <dgm:spPr/>
    </dgm:pt>
    <dgm:pt modelId="{5BEA5A16-5A41-F141-A2AA-7FA73F8C33B4}" type="pres">
      <dgm:prSet presAssocID="{2BEB62F1-5DF7-447E-88C6-BEF6C4AE6869}" presName="spaceBetweenRectangles" presStyleCnt="0"/>
      <dgm:spPr/>
    </dgm:pt>
    <dgm:pt modelId="{C0A2E052-CFE9-4A4E-9A50-D1AB39EE1D0B}" type="pres">
      <dgm:prSet presAssocID="{E5B20A79-A2B4-4E1B-8AAA-AD32C576B1D4}" presName="parentLin" presStyleCnt="0"/>
      <dgm:spPr/>
    </dgm:pt>
    <dgm:pt modelId="{FE960851-69BD-5046-B85E-B6D4DB932B96}" type="pres">
      <dgm:prSet presAssocID="{E5B20A79-A2B4-4E1B-8AAA-AD32C576B1D4}" presName="parentLeftMargin" presStyleLbl="node1" presStyleIdx="2" presStyleCnt="4"/>
      <dgm:spPr/>
    </dgm:pt>
    <dgm:pt modelId="{6686EDB9-9063-F645-95E0-8CCFF0C43E79}" type="pres">
      <dgm:prSet presAssocID="{E5B20A79-A2B4-4E1B-8AAA-AD32C576B1D4}" presName="parentText" presStyleLbl="node1" presStyleIdx="3" presStyleCnt="4" custLinFactY="-200000" custLinFactNeighborX="-6777" custLinFactNeighborY="-263818">
        <dgm:presLayoutVars>
          <dgm:chMax val="0"/>
          <dgm:bulletEnabled val="1"/>
        </dgm:presLayoutVars>
      </dgm:prSet>
      <dgm:spPr/>
    </dgm:pt>
    <dgm:pt modelId="{A51C2D71-EA9D-EE42-8436-6B1500ED12F7}" type="pres">
      <dgm:prSet presAssocID="{E5B20A79-A2B4-4E1B-8AAA-AD32C576B1D4}" presName="negativeSpace" presStyleCnt="0"/>
      <dgm:spPr/>
    </dgm:pt>
    <dgm:pt modelId="{0570F717-3650-1140-9085-D2406702A8A1}" type="pres">
      <dgm:prSet presAssocID="{E5B20A79-A2B4-4E1B-8AAA-AD32C576B1D4}" presName="childText" presStyleLbl="conFgAcc1" presStyleIdx="3" presStyleCnt="4" custLinFactY="-339313" custLinFactNeighborY="-400000">
        <dgm:presLayoutVars>
          <dgm:bulletEnabled val="1"/>
        </dgm:presLayoutVars>
      </dgm:prSet>
      <dgm:spPr>
        <a:ln>
          <a:solidFill>
            <a:schemeClr val="accent6">
              <a:lumMod val="60000"/>
              <a:lumOff val="40000"/>
            </a:schemeClr>
          </a:solidFill>
        </a:ln>
      </dgm:spPr>
    </dgm:pt>
  </dgm:ptLst>
  <dgm:cxnLst>
    <dgm:cxn modelId="{0F441F01-BBB3-4491-BA66-7DA3FD2CD8E9}" srcId="{753B17E4-EECE-4C14-85CF-3544CA1F6087}" destId="{73A5FAF8-B9A4-40E2-B233-286C6102CC1B}" srcOrd="0" destOrd="0" parTransId="{714309A3-847A-4DA8-897E-30DE4D76B630}" sibTransId="{74D83933-669F-4D8C-8030-D0EB0B1EA7A2}"/>
    <dgm:cxn modelId="{47324909-E7C1-4480-9D20-6503FE88A846}" srcId="{753B17E4-EECE-4C14-85CF-3544CA1F6087}" destId="{E5B20A79-A2B4-4E1B-8AAA-AD32C576B1D4}" srcOrd="3" destOrd="0" parTransId="{F499724F-9ADA-476E-8736-72282EBEB03F}" sibTransId="{5F2FDB2E-9A6F-4ECD-82A7-AEEF86E2CB8B}"/>
    <dgm:cxn modelId="{8A96DD23-CEFA-474A-8EA2-CB812526C1F1}" type="presOf" srcId="{F86A58AB-27E8-4FAC-8D21-DB691FCEB07E}" destId="{16222787-EF12-6649-8EDB-FBEDC61B8D78}" srcOrd="1" destOrd="0" presId="urn:microsoft.com/office/officeart/2005/8/layout/list1"/>
    <dgm:cxn modelId="{A5E64425-E197-9C47-9A46-8E767BB0F3E4}" type="presOf" srcId="{872139D6-223C-4AE6-82DF-94940FA36C65}" destId="{3C32B839-3CA1-B74C-B7A7-1834963A82B7}" srcOrd="1" destOrd="0" presId="urn:microsoft.com/office/officeart/2005/8/layout/list1"/>
    <dgm:cxn modelId="{7480B339-D57E-A14A-AF7A-0C00D7DBA23F}" type="presOf" srcId="{753B17E4-EECE-4C14-85CF-3544CA1F6087}" destId="{FBD5F2FC-FDDA-8D4E-922B-02FC85ABC900}" srcOrd="0" destOrd="0" presId="urn:microsoft.com/office/officeart/2005/8/layout/list1"/>
    <dgm:cxn modelId="{FAE1B343-64AC-8A47-983A-F9B0CDCC14BF}" type="presOf" srcId="{E5B20A79-A2B4-4E1B-8AAA-AD32C576B1D4}" destId="{FE960851-69BD-5046-B85E-B6D4DB932B96}" srcOrd="0" destOrd="0" presId="urn:microsoft.com/office/officeart/2005/8/layout/list1"/>
    <dgm:cxn modelId="{10330E57-589E-4F40-82D7-B83108B2E306}" type="presOf" srcId="{73A5FAF8-B9A4-40E2-B233-286C6102CC1B}" destId="{A8A7927F-12BE-2145-BB31-1F2B2C7CED32}" srcOrd="0" destOrd="0" presId="urn:microsoft.com/office/officeart/2005/8/layout/list1"/>
    <dgm:cxn modelId="{7ACB2B5F-39D2-7949-A29E-08B1981F7071}" type="presOf" srcId="{73A5FAF8-B9A4-40E2-B233-286C6102CC1B}" destId="{ABACABDB-2485-2C4E-814A-F3AFB58237C2}" srcOrd="1" destOrd="0" presId="urn:microsoft.com/office/officeart/2005/8/layout/list1"/>
    <dgm:cxn modelId="{35D6BAA1-8132-4A48-8958-03CEF85AE83D}" srcId="{753B17E4-EECE-4C14-85CF-3544CA1F6087}" destId="{F86A58AB-27E8-4FAC-8D21-DB691FCEB07E}" srcOrd="1" destOrd="0" parTransId="{94F53287-B9EF-435A-BEAC-1A1307847834}" sibTransId="{E82E2E9E-2C83-4D2A-AB48-4B0DC3AF73D2}"/>
    <dgm:cxn modelId="{329D6AC4-085B-6F4B-9B4C-63FA455A7A1A}" type="presOf" srcId="{F86A58AB-27E8-4FAC-8D21-DB691FCEB07E}" destId="{63DEF1AF-0EB1-4A45-83B8-73DDB8F9A561}" srcOrd="0" destOrd="0" presId="urn:microsoft.com/office/officeart/2005/8/layout/list1"/>
    <dgm:cxn modelId="{CCF958E2-0337-4546-B637-9B8EFF4A6DDB}" srcId="{753B17E4-EECE-4C14-85CF-3544CA1F6087}" destId="{872139D6-223C-4AE6-82DF-94940FA36C65}" srcOrd="2" destOrd="0" parTransId="{9A12551D-8B97-412B-8A07-37E868C8758C}" sibTransId="{2BEB62F1-5DF7-447E-88C6-BEF6C4AE6869}"/>
    <dgm:cxn modelId="{832AA8EE-FF21-9144-8B5C-7B2472F3D82B}" type="presOf" srcId="{872139D6-223C-4AE6-82DF-94940FA36C65}" destId="{26DEEA74-BF99-674F-8DBA-1EDF33572697}" srcOrd="0" destOrd="0" presId="urn:microsoft.com/office/officeart/2005/8/layout/list1"/>
    <dgm:cxn modelId="{9675D9FB-696E-894F-838A-2C10753A554D}" type="presOf" srcId="{E5B20A79-A2B4-4E1B-8AAA-AD32C576B1D4}" destId="{6686EDB9-9063-F645-95E0-8CCFF0C43E79}" srcOrd="1" destOrd="0" presId="urn:microsoft.com/office/officeart/2005/8/layout/list1"/>
    <dgm:cxn modelId="{A833EB69-7DC2-3142-B035-300620AF261D}" type="presParOf" srcId="{FBD5F2FC-FDDA-8D4E-922B-02FC85ABC900}" destId="{11188D14-A0D6-C946-B843-E3A3204C2D5B}" srcOrd="0" destOrd="0" presId="urn:microsoft.com/office/officeart/2005/8/layout/list1"/>
    <dgm:cxn modelId="{8A6D914F-AA2B-114E-A951-6A08BC668B0B}" type="presParOf" srcId="{11188D14-A0D6-C946-B843-E3A3204C2D5B}" destId="{A8A7927F-12BE-2145-BB31-1F2B2C7CED32}" srcOrd="0" destOrd="0" presId="urn:microsoft.com/office/officeart/2005/8/layout/list1"/>
    <dgm:cxn modelId="{C9593A24-A178-FD45-BD2F-B617731E6547}" type="presParOf" srcId="{11188D14-A0D6-C946-B843-E3A3204C2D5B}" destId="{ABACABDB-2485-2C4E-814A-F3AFB58237C2}" srcOrd="1" destOrd="0" presId="urn:microsoft.com/office/officeart/2005/8/layout/list1"/>
    <dgm:cxn modelId="{45EBFCAC-8D35-1D4F-B329-11E110CF019A}" type="presParOf" srcId="{FBD5F2FC-FDDA-8D4E-922B-02FC85ABC900}" destId="{B754B68D-68CE-B64F-847B-FB479728B112}" srcOrd="1" destOrd="0" presId="urn:microsoft.com/office/officeart/2005/8/layout/list1"/>
    <dgm:cxn modelId="{C1A61A59-BC0B-BD43-BDCD-F7838E5ECACA}" type="presParOf" srcId="{FBD5F2FC-FDDA-8D4E-922B-02FC85ABC900}" destId="{3B0CE26B-8B60-6D44-BEBA-713260BEAEDF}" srcOrd="2" destOrd="0" presId="urn:microsoft.com/office/officeart/2005/8/layout/list1"/>
    <dgm:cxn modelId="{7605A1B0-497E-934B-9460-EB6FF0C13DC3}" type="presParOf" srcId="{FBD5F2FC-FDDA-8D4E-922B-02FC85ABC900}" destId="{282CBC09-76F4-CC49-B4E4-77F96351993B}" srcOrd="3" destOrd="0" presId="urn:microsoft.com/office/officeart/2005/8/layout/list1"/>
    <dgm:cxn modelId="{CA145512-EDBB-7046-B087-1B0E8825E11F}" type="presParOf" srcId="{FBD5F2FC-FDDA-8D4E-922B-02FC85ABC900}" destId="{9572BE1D-B24A-8D4A-946B-F8B48A0FF911}" srcOrd="4" destOrd="0" presId="urn:microsoft.com/office/officeart/2005/8/layout/list1"/>
    <dgm:cxn modelId="{6B56EA20-D6B9-734B-BBC0-2970DB12CFFC}" type="presParOf" srcId="{9572BE1D-B24A-8D4A-946B-F8B48A0FF911}" destId="{63DEF1AF-0EB1-4A45-83B8-73DDB8F9A561}" srcOrd="0" destOrd="0" presId="urn:microsoft.com/office/officeart/2005/8/layout/list1"/>
    <dgm:cxn modelId="{6A2885CD-188E-494B-9ABD-45B5A28AE1D2}" type="presParOf" srcId="{9572BE1D-B24A-8D4A-946B-F8B48A0FF911}" destId="{16222787-EF12-6649-8EDB-FBEDC61B8D78}" srcOrd="1" destOrd="0" presId="urn:microsoft.com/office/officeart/2005/8/layout/list1"/>
    <dgm:cxn modelId="{9C307BD7-8DB9-7C4A-BAD2-FB914A672CCF}" type="presParOf" srcId="{FBD5F2FC-FDDA-8D4E-922B-02FC85ABC900}" destId="{B0F50E1D-EFD2-E04D-984A-611F5AC2C31C}" srcOrd="5" destOrd="0" presId="urn:microsoft.com/office/officeart/2005/8/layout/list1"/>
    <dgm:cxn modelId="{3F24529C-5819-0E40-8D21-EEF6F133ED86}" type="presParOf" srcId="{FBD5F2FC-FDDA-8D4E-922B-02FC85ABC900}" destId="{3FD3FB20-1BE6-ED4A-BDDC-FD809F5058E5}" srcOrd="6" destOrd="0" presId="urn:microsoft.com/office/officeart/2005/8/layout/list1"/>
    <dgm:cxn modelId="{4D9590E3-631D-1C46-A45A-A9EFD7A11FC9}" type="presParOf" srcId="{FBD5F2FC-FDDA-8D4E-922B-02FC85ABC900}" destId="{ADE7BCF8-D529-D449-AE90-871F1013C6AA}" srcOrd="7" destOrd="0" presId="urn:microsoft.com/office/officeart/2005/8/layout/list1"/>
    <dgm:cxn modelId="{654A9EF2-D05C-2842-B146-15F8690DABB2}" type="presParOf" srcId="{FBD5F2FC-FDDA-8D4E-922B-02FC85ABC900}" destId="{8C957ABA-4383-D44E-B64D-7A4125C0E18E}" srcOrd="8" destOrd="0" presId="urn:microsoft.com/office/officeart/2005/8/layout/list1"/>
    <dgm:cxn modelId="{3AB4ABB9-CE7D-EE4E-B169-98B8C3150292}" type="presParOf" srcId="{8C957ABA-4383-D44E-B64D-7A4125C0E18E}" destId="{26DEEA74-BF99-674F-8DBA-1EDF33572697}" srcOrd="0" destOrd="0" presId="urn:microsoft.com/office/officeart/2005/8/layout/list1"/>
    <dgm:cxn modelId="{1AC3589E-DD93-E443-84C6-E7EB1AD12C9E}" type="presParOf" srcId="{8C957ABA-4383-D44E-B64D-7A4125C0E18E}" destId="{3C32B839-3CA1-B74C-B7A7-1834963A82B7}" srcOrd="1" destOrd="0" presId="urn:microsoft.com/office/officeart/2005/8/layout/list1"/>
    <dgm:cxn modelId="{DC375E40-6D26-BE41-B237-75E8AC9B19A4}" type="presParOf" srcId="{FBD5F2FC-FDDA-8D4E-922B-02FC85ABC900}" destId="{19B8B7DA-3D4A-5C47-A45E-5188A991FDF8}" srcOrd="9" destOrd="0" presId="urn:microsoft.com/office/officeart/2005/8/layout/list1"/>
    <dgm:cxn modelId="{F257B666-DE72-5043-83CB-7A72936547CE}" type="presParOf" srcId="{FBD5F2FC-FDDA-8D4E-922B-02FC85ABC900}" destId="{D3254C6F-1047-EA46-9515-3E7E66CB9910}" srcOrd="10" destOrd="0" presId="urn:microsoft.com/office/officeart/2005/8/layout/list1"/>
    <dgm:cxn modelId="{31094BE1-CFEF-B34E-A934-2D78A9312D00}" type="presParOf" srcId="{FBD5F2FC-FDDA-8D4E-922B-02FC85ABC900}" destId="{5BEA5A16-5A41-F141-A2AA-7FA73F8C33B4}" srcOrd="11" destOrd="0" presId="urn:microsoft.com/office/officeart/2005/8/layout/list1"/>
    <dgm:cxn modelId="{51FEE4FF-4D80-6548-910F-E031D33152A6}" type="presParOf" srcId="{FBD5F2FC-FDDA-8D4E-922B-02FC85ABC900}" destId="{C0A2E052-CFE9-4A4E-9A50-D1AB39EE1D0B}" srcOrd="12" destOrd="0" presId="urn:microsoft.com/office/officeart/2005/8/layout/list1"/>
    <dgm:cxn modelId="{9C645D23-8DC4-DF48-B45C-E896A459CEF6}" type="presParOf" srcId="{C0A2E052-CFE9-4A4E-9A50-D1AB39EE1D0B}" destId="{FE960851-69BD-5046-B85E-B6D4DB932B96}" srcOrd="0" destOrd="0" presId="urn:microsoft.com/office/officeart/2005/8/layout/list1"/>
    <dgm:cxn modelId="{44D83CB7-6F15-F348-A672-D13201F05F92}" type="presParOf" srcId="{C0A2E052-CFE9-4A4E-9A50-D1AB39EE1D0B}" destId="{6686EDB9-9063-F645-95E0-8CCFF0C43E79}" srcOrd="1" destOrd="0" presId="urn:microsoft.com/office/officeart/2005/8/layout/list1"/>
    <dgm:cxn modelId="{4774ACBC-7250-814F-88DB-2E655D1F6006}" type="presParOf" srcId="{FBD5F2FC-FDDA-8D4E-922B-02FC85ABC900}" destId="{A51C2D71-EA9D-EE42-8436-6B1500ED12F7}" srcOrd="13" destOrd="0" presId="urn:microsoft.com/office/officeart/2005/8/layout/list1"/>
    <dgm:cxn modelId="{DC899DF9-CF22-EF46-9D9F-EA00CAB37A3B}" type="presParOf" srcId="{FBD5F2FC-FDDA-8D4E-922B-02FC85ABC900}" destId="{0570F717-3650-1140-9085-D2406702A8A1}"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69544F-BAB0-4193-B780-0EDA62DB393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102A2D6-E7F8-48C7-8E7B-99FB070F7E50}">
      <dgm:prSet/>
      <dgm:spPr/>
      <dgm:t>
        <a:bodyPr/>
        <a:lstStyle/>
        <a:p>
          <a:pPr>
            <a:lnSpc>
              <a:spcPct val="100000"/>
            </a:lnSpc>
          </a:pPr>
          <a:r>
            <a:rPr lang="en-US" dirty="0"/>
            <a:t>Intersectionality in the Listening Guide analysis</a:t>
          </a:r>
        </a:p>
      </dgm:t>
    </dgm:pt>
    <dgm:pt modelId="{FC1EEED7-85C5-4200-A27C-F61728247497}" type="parTrans" cxnId="{4AD95286-988A-4372-A59B-D389CCC6405D}">
      <dgm:prSet/>
      <dgm:spPr/>
      <dgm:t>
        <a:bodyPr/>
        <a:lstStyle/>
        <a:p>
          <a:endParaRPr lang="en-US"/>
        </a:p>
      </dgm:t>
    </dgm:pt>
    <dgm:pt modelId="{7BC8E721-F6A8-4A27-9420-E96E1798B014}" type="sibTrans" cxnId="{4AD95286-988A-4372-A59B-D389CCC6405D}">
      <dgm:prSet/>
      <dgm:spPr/>
      <dgm:t>
        <a:bodyPr/>
        <a:lstStyle/>
        <a:p>
          <a:endParaRPr lang="en-US"/>
        </a:p>
      </dgm:t>
    </dgm:pt>
    <dgm:pt modelId="{C98D75BB-5FD1-40BF-970F-4315DBAE4097}">
      <dgm:prSet/>
      <dgm:spPr/>
      <dgm:t>
        <a:bodyPr/>
        <a:lstStyle/>
        <a:p>
          <a:pPr>
            <a:lnSpc>
              <a:spcPct val="100000"/>
            </a:lnSpc>
          </a:pPr>
          <a:r>
            <a:rPr lang="en-US" dirty="0"/>
            <a:t>Necessary step in finding liberatory pathways</a:t>
          </a:r>
        </a:p>
      </dgm:t>
    </dgm:pt>
    <dgm:pt modelId="{954A948A-2BE3-4803-972E-E0AC24BF2BEF}" type="parTrans" cxnId="{768A2848-3DB3-4BF8-84AB-42B3AC11144D}">
      <dgm:prSet/>
      <dgm:spPr/>
      <dgm:t>
        <a:bodyPr/>
        <a:lstStyle/>
        <a:p>
          <a:endParaRPr lang="en-US"/>
        </a:p>
      </dgm:t>
    </dgm:pt>
    <dgm:pt modelId="{C879EE5E-74F2-4FB0-91C7-12BC20BB0895}" type="sibTrans" cxnId="{768A2848-3DB3-4BF8-84AB-42B3AC11144D}">
      <dgm:prSet/>
      <dgm:spPr/>
      <dgm:t>
        <a:bodyPr/>
        <a:lstStyle/>
        <a:p>
          <a:endParaRPr lang="en-US"/>
        </a:p>
      </dgm:t>
    </dgm:pt>
    <dgm:pt modelId="{138B208E-A363-440A-89F4-92BE7FDA731A}">
      <dgm:prSet/>
      <dgm:spPr/>
      <dgm:t>
        <a:bodyPr/>
        <a:lstStyle/>
        <a:p>
          <a:pPr>
            <a:lnSpc>
              <a:spcPct val="100000"/>
            </a:lnSpc>
          </a:pPr>
          <a:r>
            <a:rPr lang="en-US" dirty="0"/>
            <a:t>Transnational solidarity</a:t>
          </a:r>
        </a:p>
      </dgm:t>
    </dgm:pt>
    <dgm:pt modelId="{7B8F2F38-D7F6-4918-8AB7-4105BBCA57FA}" type="parTrans" cxnId="{E869ED4D-4498-4AD3-8967-73ACA2A7ED66}">
      <dgm:prSet/>
      <dgm:spPr/>
      <dgm:t>
        <a:bodyPr/>
        <a:lstStyle/>
        <a:p>
          <a:endParaRPr lang="en-US"/>
        </a:p>
      </dgm:t>
    </dgm:pt>
    <dgm:pt modelId="{A10457CF-17E9-46C7-A364-00D69B721616}" type="sibTrans" cxnId="{E869ED4D-4498-4AD3-8967-73ACA2A7ED66}">
      <dgm:prSet/>
      <dgm:spPr/>
      <dgm:t>
        <a:bodyPr/>
        <a:lstStyle/>
        <a:p>
          <a:endParaRPr lang="en-US"/>
        </a:p>
      </dgm:t>
    </dgm:pt>
    <dgm:pt modelId="{1F424977-7E84-4A2C-9CC2-7AEF5799AB1C}" type="pres">
      <dgm:prSet presAssocID="{6769544F-BAB0-4193-B780-0EDA62DB3935}" presName="root" presStyleCnt="0">
        <dgm:presLayoutVars>
          <dgm:dir/>
          <dgm:resizeHandles val="exact"/>
        </dgm:presLayoutVars>
      </dgm:prSet>
      <dgm:spPr/>
    </dgm:pt>
    <dgm:pt modelId="{1EABD7BF-8906-4B6D-B87E-35EB5FE07FBA}" type="pres">
      <dgm:prSet presAssocID="{2102A2D6-E7F8-48C7-8E7B-99FB070F7E50}" presName="compNode" presStyleCnt="0"/>
      <dgm:spPr/>
    </dgm:pt>
    <dgm:pt modelId="{5AB82CE1-0030-441A-94D8-6F7474E6BBDA}" type="pres">
      <dgm:prSet presAssocID="{2102A2D6-E7F8-48C7-8E7B-99FB070F7E50}" presName="bgRect" presStyleLbl="bgShp" presStyleIdx="0" presStyleCnt="3"/>
      <dgm:spPr/>
    </dgm:pt>
    <dgm:pt modelId="{725B47CC-7942-4B54-8D79-2FD22C11E13C}" type="pres">
      <dgm:prSet presAssocID="{2102A2D6-E7F8-48C7-8E7B-99FB070F7E5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BBA6E1D4-3080-4CD3-80BA-44E158B51A9E}" type="pres">
      <dgm:prSet presAssocID="{2102A2D6-E7F8-48C7-8E7B-99FB070F7E50}" presName="spaceRect" presStyleCnt="0"/>
      <dgm:spPr/>
    </dgm:pt>
    <dgm:pt modelId="{47784AB9-ABB3-4EE3-BAEC-386BEF9F0064}" type="pres">
      <dgm:prSet presAssocID="{2102A2D6-E7F8-48C7-8E7B-99FB070F7E50}" presName="parTx" presStyleLbl="revTx" presStyleIdx="0" presStyleCnt="3">
        <dgm:presLayoutVars>
          <dgm:chMax val="0"/>
          <dgm:chPref val="0"/>
        </dgm:presLayoutVars>
      </dgm:prSet>
      <dgm:spPr/>
    </dgm:pt>
    <dgm:pt modelId="{C89466D5-A64B-45FF-997C-676BACF33151}" type="pres">
      <dgm:prSet presAssocID="{7BC8E721-F6A8-4A27-9420-E96E1798B014}" presName="sibTrans" presStyleCnt="0"/>
      <dgm:spPr/>
    </dgm:pt>
    <dgm:pt modelId="{8C6D10AC-E362-4B51-BA35-5D0E2AC818CD}" type="pres">
      <dgm:prSet presAssocID="{C98D75BB-5FD1-40BF-970F-4315DBAE4097}" presName="compNode" presStyleCnt="0"/>
      <dgm:spPr/>
    </dgm:pt>
    <dgm:pt modelId="{06D4A37C-9C47-45FC-8133-AFBF3F3D8BBF}" type="pres">
      <dgm:prSet presAssocID="{C98D75BB-5FD1-40BF-970F-4315DBAE4097}" presName="bgRect" presStyleLbl="bgShp" presStyleIdx="1" presStyleCnt="3" custLinFactY="13602" custLinFactNeighborY="100000"/>
      <dgm:spPr/>
    </dgm:pt>
    <dgm:pt modelId="{9B313824-17E2-4089-BCBA-B46A14BF1F02}" type="pres">
      <dgm:prSet presAssocID="{C98D75BB-5FD1-40BF-970F-4315DBAE4097}" presName="iconRect" presStyleLbl="node1" presStyleIdx="1" presStyleCnt="3" custLinFactY="100000" custLinFactNeighborX="7808" custLinFactNeighborY="10654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lp"/>
        </a:ext>
      </dgm:extLst>
    </dgm:pt>
    <dgm:pt modelId="{05DC02B2-5855-473E-9A33-0E143B578FB5}" type="pres">
      <dgm:prSet presAssocID="{C98D75BB-5FD1-40BF-970F-4315DBAE4097}" presName="spaceRect" presStyleCnt="0"/>
      <dgm:spPr/>
    </dgm:pt>
    <dgm:pt modelId="{963DB2F2-A149-4C00-BE13-5C90E0B68B31}" type="pres">
      <dgm:prSet presAssocID="{C98D75BB-5FD1-40BF-970F-4315DBAE4097}" presName="parTx" presStyleLbl="revTx" presStyleIdx="1" presStyleCnt="3" custLinFactY="13602" custLinFactNeighborY="100000">
        <dgm:presLayoutVars>
          <dgm:chMax val="0"/>
          <dgm:chPref val="0"/>
        </dgm:presLayoutVars>
      </dgm:prSet>
      <dgm:spPr/>
    </dgm:pt>
    <dgm:pt modelId="{3833E2AD-DD22-42ED-AAE5-4AB27C672C81}" type="pres">
      <dgm:prSet presAssocID="{C879EE5E-74F2-4FB0-91C7-12BC20BB0895}" presName="sibTrans" presStyleCnt="0"/>
      <dgm:spPr/>
    </dgm:pt>
    <dgm:pt modelId="{A6CB77D0-B740-466E-B748-E09C8212B8C1}" type="pres">
      <dgm:prSet presAssocID="{138B208E-A363-440A-89F4-92BE7FDA731A}" presName="compNode" presStyleCnt="0"/>
      <dgm:spPr/>
    </dgm:pt>
    <dgm:pt modelId="{18223089-D05B-45B4-B7DA-757002D55F60}" type="pres">
      <dgm:prSet presAssocID="{138B208E-A363-440A-89F4-92BE7FDA731A}" presName="bgRect" presStyleLbl="bgShp" presStyleIdx="2" presStyleCnt="3" custLinFactY="-32547" custLinFactNeighborY="-100000"/>
      <dgm:spPr/>
    </dgm:pt>
    <dgm:pt modelId="{950636F5-9B95-460A-AED2-4F18CCE33838}" type="pres">
      <dgm:prSet presAssocID="{138B208E-A363-440A-89F4-92BE7FDA731A}" presName="iconRect" presStyleLbl="node1" presStyleIdx="2" presStyleCnt="3" custLinFactY="-100000" custLinFactNeighborX="7808" custLinFactNeighborY="-13729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arth Globe Americas"/>
        </a:ext>
      </dgm:extLst>
    </dgm:pt>
    <dgm:pt modelId="{DD1531AB-0419-4280-BAB1-8793B75A64C3}" type="pres">
      <dgm:prSet presAssocID="{138B208E-A363-440A-89F4-92BE7FDA731A}" presName="spaceRect" presStyleCnt="0"/>
      <dgm:spPr/>
    </dgm:pt>
    <dgm:pt modelId="{20E10381-58C5-45C4-A7E1-D881C59ED5EF}" type="pres">
      <dgm:prSet presAssocID="{138B208E-A363-440A-89F4-92BE7FDA731A}" presName="parTx" presStyleLbl="revTx" presStyleIdx="2" presStyleCnt="3" custLinFactY="-32547" custLinFactNeighborY="-100000">
        <dgm:presLayoutVars>
          <dgm:chMax val="0"/>
          <dgm:chPref val="0"/>
        </dgm:presLayoutVars>
      </dgm:prSet>
      <dgm:spPr/>
    </dgm:pt>
  </dgm:ptLst>
  <dgm:cxnLst>
    <dgm:cxn modelId="{19E3A701-1A19-49DA-BD93-548D15360DFA}" type="presOf" srcId="{2102A2D6-E7F8-48C7-8E7B-99FB070F7E50}" destId="{47784AB9-ABB3-4EE3-BAEC-386BEF9F0064}" srcOrd="0" destOrd="0" presId="urn:microsoft.com/office/officeart/2018/2/layout/IconVerticalSolidList"/>
    <dgm:cxn modelId="{768A2848-3DB3-4BF8-84AB-42B3AC11144D}" srcId="{6769544F-BAB0-4193-B780-0EDA62DB3935}" destId="{C98D75BB-5FD1-40BF-970F-4315DBAE4097}" srcOrd="1" destOrd="0" parTransId="{954A948A-2BE3-4803-972E-E0AC24BF2BEF}" sibTransId="{C879EE5E-74F2-4FB0-91C7-12BC20BB0895}"/>
    <dgm:cxn modelId="{E869ED4D-4498-4AD3-8967-73ACA2A7ED66}" srcId="{6769544F-BAB0-4193-B780-0EDA62DB3935}" destId="{138B208E-A363-440A-89F4-92BE7FDA731A}" srcOrd="2" destOrd="0" parTransId="{7B8F2F38-D7F6-4918-8AB7-4105BBCA57FA}" sibTransId="{A10457CF-17E9-46C7-A364-00D69B721616}"/>
    <dgm:cxn modelId="{D248BA5C-9B83-4625-986E-C6DBB36AB445}" type="presOf" srcId="{6769544F-BAB0-4193-B780-0EDA62DB3935}" destId="{1F424977-7E84-4A2C-9CC2-7AEF5799AB1C}" srcOrd="0" destOrd="0" presId="urn:microsoft.com/office/officeart/2018/2/layout/IconVerticalSolidList"/>
    <dgm:cxn modelId="{4AD95286-988A-4372-A59B-D389CCC6405D}" srcId="{6769544F-BAB0-4193-B780-0EDA62DB3935}" destId="{2102A2D6-E7F8-48C7-8E7B-99FB070F7E50}" srcOrd="0" destOrd="0" parTransId="{FC1EEED7-85C5-4200-A27C-F61728247497}" sibTransId="{7BC8E721-F6A8-4A27-9420-E96E1798B014}"/>
    <dgm:cxn modelId="{39AFB198-8987-4C2A-AFF6-63B728A6F022}" type="presOf" srcId="{138B208E-A363-440A-89F4-92BE7FDA731A}" destId="{20E10381-58C5-45C4-A7E1-D881C59ED5EF}" srcOrd="0" destOrd="0" presId="urn:microsoft.com/office/officeart/2018/2/layout/IconVerticalSolidList"/>
    <dgm:cxn modelId="{4EC0DEAD-1384-4886-BBD0-E6C1ED7B6184}" type="presOf" srcId="{C98D75BB-5FD1-40BF-970F-4315DBAE4097}" destId="{963DB2F2-A149-4C00-BE13-5C90E0B68B31}" srcOrd="0" destOrd="0" presId="urn:microsoft.com/office/officeart/2018/2/layout/IconVerticalSolidList"/>
    <dgm:cxn modelId="{4A5B9A86-AED9-40B2-B486-0E570ED8BA74}" type="presParOf" srcId="{1F424977-7E84-4A2C-9CC2-7AEF5799AB1C}" destId="{1EABD7BF-8906-4B6D-B87E-35EB5FE07FBA}" srcOrd="0" destOrd="0" presId="urn:microsoft.com/office/officeart/2018/2/layout/IconVerticalSolidList"/>
    <dgm:cxn modelId="{5482FB31-999B-4408-8B80-1A16C429B704}" type="presParOf" srcId="{1EABD7BF-8906-4B6D-B87E-35EB5FE07FBA}" destId="{5AB82CE1-0030-441A-94D8-6F7474E6BBDA}" srcOrd="0" destOrd="0" presId="urn:microsoft.com/office/officeart/2018/2/layout/IconVerticalSolidList"/>
    <dgm:cxn modelId="{94026F2D-4FDE-4977-947A-53E474124A81}" type="presParOf" srcId="{1EABD7BF-8906-4B6D-B87E-35EB5FE07FBA}" destId="{725B47CC-7942-4B54-8D79-2FD22C11E13C}" srcOrd="1" destOrd="0" presId="urn:microsoft.com/office/officeart/2018/2/layout/IconVerticalSolidList"/>
    <dgm:cxn modelId="{1148000C-0D03-46D5-9B4C-EC155F375679}" type="presParOf" srcId="{1EABD7BF-8906-4B6D-B87E-35EB5FE07FBA}" destId="{BBA6E1D4-3080-4CD3-80BA-44E158B51A9E}" srcOrd="2" destOrd="0" presId="urn:microsoft.com/office/officeart/2018/2/layout/IconVerticalSolidList"/>
    <dgm:cxn modelId="{1175F019-D5B8-4464-B4B7-C8B82D9B3834}" type="presParOf" srcId="{1EABD7BF-8906-4B6D-B87E-35EB5FE07FBA}" destId="{47784AB9-ABB3-4EE3-BAEC-386BEF9F0064}" srcOrd="3" destOrd="0" presId="urn:microsoft.com/office/officeart/2018/2/layout/IconVerticalSolidList"/>
    <dgm:cxn modelId="{8A6633B3-029B-4CAA-A2A4-30CF8C11333C}" type="presParOf" srcId="{1F424977-7E84-4A2C-9CC2-7AEF5799AB1C}" destId="{C89466D5-A64B-45FF-997C-676BACF33151}" srcOrd="1" destOrd="0" presId="urn:microsoft.com/office/officeart/2018/2/layout/IconVerticalSolidList"/>
    <dgm:cxn modelId="{287D1F77-7298-4B0F-81BD-68815D16EAAC}" type="presParOf" srcId="{1F424977-7E84-4A2C-9CC2-7AEF5799AB1C}" destId="{8C6D10AC-E362-4B51-BA35-5D0E2AC818CD}" srcOrd="2" destOrd="0" presId="urn:microsoft.com/office/officeart/2018/2/layout/IconVerticalSolidList"/>
    <dgm:cxn modelId="{9A7715F0-099A-4B68-B3A0-4BA15FC796D5}" type="presParOf" srcId="{8C6D10AC-E362-4B51-BA35-5D0E2AC818CD}" destId="{06D4A37C-9C47-45FC-8133-AFBF3F3D8BBF}" srcOrd="0" destOrd="0" presId="urn:microsoft.com/office/officeart/2018/2/layout/IconVerticalSolidList"/>
    <dgm:cxn modelId="{1328C214-AC0B-40BA-B80F-B8BA27EA07E8}" type="presParOf" srcId="{8C6D10AC-E362-4B51-BA35-5D0E2AC818CD}" destId="{9B313824-17E2-4089-BCBA-B46A14BF1F02}" srcOrd="1" destOrd="0" presId="urn:microsoft.com/office/officeart/2018/2/layout/IconVerticalSolidList"/>
    <dgm:cxn modelId="{33FB83D4-F440-4D1F-8222-6D6C8F59A5C8}" type="presParOf" srcId="{8C6D10AC-E362-4B51-BA35-5D0E2AC818CD}" destId="{05DC02B2-5855-473E-9A33-0E143B578FB5}" srcOrd="2" destOrd="0" presId="urn:microsoft.com/office/officeart/2018/2/layout/IconVerticalSolidList"/>
    <dgm:cxn modelId="{02DF3FD4-BA60-4200-A0B7-86212EEDBFB6}" type="presParOf" srcId="{8C6D10AC-E362-4B51-BA35-5D0E2AC818CD}" destId="{963DB2F2-A149-4C00-BE13-5C90E0B68B31}" srcOrd="3" destOrd="0" presId="urn:microsoft.com/office/officeart/2018/2/layout/IconVerticalSolidList"/>
    <dgm:cxn modelId="{85F96AD9-0CDD-4942-8324-CA3EF9AF0410}" type="presParOf" srcId="{1F424977-7E84-4A2C-9CC2-7AEF5799AB1C}" destId="{3833E2AD-DD22-42ED-AAE5-4AB27C672C81}" srcOrd="3" destOrd="0" presId="urn:microsoft.com/office/officeart/2018/2/layout/IconVerticalSolidList"/>
    <dgm:cxn modelId="{1AC747D0-B605-45F4-824A-3E0A7E35B787}" type="presParOf" srcId="{1F424977-7E84-4A2C-9CC2-7AEF5799AB1C}" destId="{A6CB77D0-B740-466E-B748-E09C8212B8C1}" srcOrd="4" destOrd="0" presId="urn:microsoft.com/office/officeart/2018/2/layout/IconVerticalSolidList"/>
    <dgm:cxn modelId="{B4ACF07B-2124-4BB3-875C-4A49D4C523F9}" type="presParOf" srcId="{A6CB77D0-B740-466E-B748-E09C8212B8C1}" destId="{18223089-D05B-45B4-B7DA-757002D55F60}" srcOrd="0" destOrd="0" presId="urn:microsoft.com/office/officeart/2018/2/layout/IconVerticalSolidList"/>
    <dgm:cxn modelId="{D63EA59A-31B1-43EA-B9F2-A54732C4E39E}" type="presParOf" srcId="{A6CB77D0-B740-466E-B748-E09C8212B8C1}" destId="{950636F5-9B95-460A-AED2-4F18CCE33838}" srcOrd="1" destOrd="0" presId="urn:microsoft.com/office/officeart/2018/2/layout/IconVerticalSolidList"/>
    <dgm:cxn modelId="{EE5F20C6-0B18-4556-A687-7AB6E71EEACA}" type="presParOf" srcId="{A6CB77D0-B740-466E-B748-E09C8212B8C1}" destId="{DD1531AB-0419-4280-BAB1-8793B75A64C3}" srcOrd="2" destOrd="0" presId="urn:microsoft.com/office/officeart/2018/2/layout/IconVerticalSolidList"/>
    <dgm:cxn modelId="{8E420792-104D-4C04-92AF-BE97EE285149}" type="presParOf" srcId="{A6CB77D0-B740-466E-B748-E09C8212B8C1}" destId="{20E10381-58C5-45C4-A7E1-D881C59ED5EF}"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E6E8A-28C6-9B42-B321-5264061F2EBC}">
      <dsp:nvSpPr>
        <dsp:cNvPr id="0" name=""/>
        <dsp:cNvSpPr/>
      </dsp:nvSpPr>
      <dsp:spPr>
        <a:xfrm>
          <a:off x="0" y="166630"/>
          <a:ext cx="6024561"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Empowerment as liberation </a:t>
          </a:r>
          <a:r>
            <a:rPr lang="en-US" sz="1400" kern="1200" dirty="0"/>
            <a:t>1</a:t>
          </a:r>
          <a:endParaRPr lang="en-US" sz="3600" kern="1200" dirty="0"/>
        </a:p>
      </dsp:txBody>
      <dsp:txXfrm>
        <a:off x="59399" y="226029"/>
        <a:ext cx="5905763" cy="1098002"/>
      </dsp:txXfrm>
    </dsp:sp>
    <dsp:sp modelId="{A9D5077F-0635-A94F-8DCC-4F59123A363E}">
      <dsp:nvSpPr>
        <dsp:cNvPr id="0" name=""/>
        <dsp:cNvSpPr/>
      </dsp:nvSpPr>
      <dsp:spPr>
        <a:xfrm>
          <a:off x="0" y="1383431"/>
          <a:ext cx="6024561"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28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t>Critical consciousness </a:t>
          </a:r>
          <a:endParaRPr lang="en-US" sz="2400" kern="1200" dirty="0"/>
        </a:p>
        <a:p>
          <a:pPr marL="228600" lvl="1" indent="-228600" algn="l" defTabSz="1066800">
            <a:lnSpc>
              <a:spcPct val="90000"/>
            </a:lnSpc>
            <a:spcBef>
              <a:spcPct val="0"/>
            </a:spcBef>
            <a:spcAft>
              <a:spcPct val="20000"/>
            </a:spcAft>
            <a:buChar char="•"/>
          </a:pPr>
          <a:r>
            <a:rPr lang="en-US" sz="2400" kern="1200"/>
            <a:t>Social action, collective approach </a:t>
          </a:r>
          <a:endParaRPr lang="en-US" sz="2400" kern="1200" dirty="0"/>
        </a:p>
      </dsp:txBody>
      <dsp:txXfrm>
        <a:off x="0" y="1383431"/>
        <a:ext cx="6024561" cy="1076400"/>
      </dsp:txXfrm>
    </dsp:sp>
    <dsp:sp modelId="{05CF545C-87E3-5F43-A66E-58E61BB12847}">
      <dsp:nvSpPr>
        <dsp:cNvPr id="0" name=""/>
        <dsp:cNvSpPr/>
      </dsp:nvSpPr>
      <dsp:spPr>
        <a:xfrm>
          <a:off x="0" y="2459831"/>
          <a:ext cx="6024561" cy="1216800"/>
        </a:xfrm>
        <a:prstGeom prst="roundRect">
          <a:avLst/>
        </a:prstGeom>
        <a:solidFill>
          <a:schemeClr val="accent2">
            <a:hueOff val="-1494919"/>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Cannibalization of empowerment </a:t>
          </a:r>
        </a:p>
      </dsp:txBody>
      <dsp:txXfrm>
        <a:off x="59399" y="2519230"/>
        <a:ext cx="5905763" cy="1098002"/>
      </dsp:txXfrm>
    </dsp:sp>
    <dsp:sp modelId="{375D6597-A110-EF44-8D26-6080E511C098}">
      <dsp:nvSpPr>
        <dsp:cNvPr id="0" name=""/>
        <dsp:cNvSpPr/>
      </dsp:nvSpPr>
      <dsp:spPr>
        <a:xfrm>
          <a:off x="0" y="3676631"/>
          <a:ext cx="6024561"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28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t>Individualization</a:t>
          </a:r>
          <a:r>
            <a:rPr lang="en-US" sz="1100" kern="1200"/>
            <a:t> 2</a:t>
          </a:r>
          <a:endParaRPr lang="en-US" sz="1100" kern="1200" dirty="0"/>
        </a:p>
        <a:p>
          <a:pPr marL="228600" lvl="1" indent="-228600" algn="l" defTabSz="1066800">
            <a:lnSpc>
              <a:spcPct val="90000"/>
            </a:lnSpc>
            <a:spcBef>
              <a:spcPct val="0"/>
            </a:spcBef>
            <a:spcAft>
              <a:spcPct val="20000"/>
            </a:spcAft>
            <a:buChar char="•"/>
          </a:pPr>
          <a:r>
            <a:rPr lang="en-US" sz="2400" kern="1200"/>
            <a:t> Commodification </a:t>
          </a:r>
          <a:r>
            <a:rPr lang="en-US" sz="1100" kern="1200"/>
            <a:t>3</a:t>
          </a:r>
          <a:endParaRPr lang="en-US" sz="2400" kern="1200" dirty="0"/>
        </a:p>
      </dsp:txBody>
      <dsp:txXfrm>
        <a:off x="0" y="3676631"/>
        <a:ext cx="6024561"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17584-682A-BC4E-939E-20CB803267AD}">
      <dsp:nvSpPr>
        <dsp:cNvPr id="0" name=""/>
        <dsp:cNvSpPr/>
      </dsp:nvSpPr>
      <dsp:spPr>
        <a:xfrm>
          <a:off x="0" y="707755"/>
          <a:ext cx="6024561" cy="1216800"/>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Listening Guide </a:t>
          </a:r>
        </a:p>
      </dsp:txBody>
      <dsp:txXfrm>
        <a:off x="59399" y="767154"/>
        <a:ext cx="5905763" cy="1098002"/>
      </dsp:txXfrm>
    </dsp:sp>
    <dsp:sp modelId="{5BD12BD5-10DB-0B4F-A1C6-CB9AB23BE6FA}">
      <dsp:nvSpPr>
        <dsp:cNvPr id="0" name=""/>
        <dsp:cNvSpPr/>
      </dsp:nvSpPr>
      <dsp:spPr>
        <a:xfrm>
          <a:off x="0" y="1924556"/>
          <a:ext cx="6024561" cy="228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280"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kern="1200" dirty="0"/>
        </a:p>
        <a:p>
          <a:pPr marL="285750" lvl="1" indent="-285750" algn="l" defTabSz="1244600">
            <a:lnSpc>
              <a:spcPct val="90000"/>
            </a:lnSpc>
            <a:spcBef>
              <a:spcPct val="0"/>
            </a:spcBef>
            <a:spcAft>
              <a:spcPct val="20000"/>
            </a:spcAft>
            <a:buChar char="•"/>
          </a:pPr>
          <a:r>
            <a:rPr lang="en-US" sz="2800" kern="1200" dirty="0"/>
            <a:t>Case study: Leyla</a:t>
          </a:r>
        </a:p>
        <a:p>
          <a:pPr marL="285750" lvl="1" indent="-285750" algn="l" defTabSz="1244600">
            <a:lnSpc>
              <a:spcPct val="90000"/>
            </a:lnSpc>
            <a:spcBef>
              <a:spcPct val="0"/>
            </a:spcBef>
            <a:spcAft>
              <a:spcPct val="20000"/>
            </a:spcAft>
            <a:buChar char="•"/>
          </a:pPr>
          <a:r>
            <a:rPr lang="en-US" sz="2800" kern="1200" dirty="0"/>
            <a:t>Relationality: researcher as listener</a:t>
          </a:r>
        </a:p>
        <a:p>
          <a:pPr marL="285750" lvl="1" indent="-285750" algn="l" defTabSz="1244600">
            <a:lnSpc>
              <a:spcPct val="90000"/>
            </a:lnSpc>
            <a:spcBef>
              <a:spcPct val="0"/>
            </a:spcBef>
            <a:spcAft>
              <a:spcPct val="20000"/>
            </a:spcAft>
            <a:buChar char="•"/>
          </a:pPr>
          <a:r>
            <a:rPr lang="en-US" sz="2800" kern="1200" dirty="0"/>
            <a:t>Transnational feminism &amp; intersectionality  </a:t>
          </a:r>
        </a:p>
      </dsp:txBody>
      <dsp:txXfrm>
        <a:off x="0" y="1924556"/>
        <a:ext cx="6024561" cy="2287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CE26B-8B60-6D44-BEBA-713260BEAEDF}">
      <dsp:nvSpPr>
        <dsp:cNvPr id="0" name=""/>
        <dsp:cNvSpPr/>
      </dsp:nvSpPr>
      <dsp:spPr>
        <a:xfrm>
          <a:off x="0" y="4180584"/>
          <a:ext cx="5520752" cy="705600"/>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ABACABDB-2485-2C4E-814A-F3AFB58237C2}">
      <dsp:nvSpPr>
        <dsp:cNvPr id="0" name=""/>
        <dsp:cNvSpPr/>
      </dsp:nvSpPr>
      <dsp:spPr>
        <a:xfrm>
          <a:off x="82780" y="3845528"/>
          <a:ext cx="3864526" cy="826560"/>
        </a:xfrm>
        <a:prstGeom prst="roundRect">
          <a:avLst/>
        </a:prstGeom>
        <a:solidFill>
          <a:srgbClr val="C005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70" tIns="0" rIns="146070" bIns="0" numCol="1" spcCol="1270" anchor="ctr" anchorCtr="0">
          <a:noAutofit/>
        </a:bodyPr>
        <a:lstStyle/>
        <a:p>
          <a:pPr marL="0" lvl="0" indent="0" algn="l" defTabSz="889000">
            <a:lnSpc>
              <a:spcPct val="90000"/>
            </a:lnSpc>
            <a:spcBef>
              <a:spcPct val="0"/>
            </a:spcBef>
            <a:spcAft>
              <a:spcPct val="35000"/>
            </a:spcAft>
            <a:buNone/>
          </a:pPr>
          <a:r>
            <a:rPr lang="en-US" sz="2000" kern="1200" dirty="0"/>
            <a:t>Erotic Voice</a:t>
          </a:r>
        </a:p>
      </dsp:txBody>
      <dsp:txXfrm>
        <a:off x="123129" y="3885877"/>
        <a:ext cx="3783828" cy="745862"/>
      </dsp:txXfrm>
    </dsp:sp>
    <dsp:sp modelId="{3FD3FB20-1BE6-ED4A-BDDC-FD809F5058E5}">
      <dsp:nvSpPr>
        <dsp:cNvPr id="0" name=""/>
        <dsp:cNvSpPr/>
      </dsp:nvSpPr>
      <dsp:spPr>
        <a:xfrm>
          <a:off x="0" y="2850551"/>
          <a:ext cx="5520752" cy="705600"/>
        </a:xfrm>
        <a:prstGeom prst="rect">
          <a:avLst/>
        </a:prstGeom>
        <a:solidFill>
          <a:schemeClr val="lt1">
            <a:alpha val="90000"/>
            <a:hueOff val="0"/>
            <a:satOff val="0"/>
            <a:lumOff val="0"/>
            <a:alphaOff val="0"/>
          </a:schemeClr>
        </a:solidFill>
        <a:ln w="12700" cap="flat" cmpd="sng" algn="ctr">
          <a:solidFill>
            <a:srgbClr val="D668B2"/>
          </a:solidFill>
          <a:prstDash val="solid"/>
          <a:miter lim="800000"/>
        </a:ln>
        <a:effectLst/>
      </dsp:spPr>
      <dsp:style>
        <a:lnRef idx="2">
          <a:scrgbClr r="0" g="0" b="0"/>
        </a:lnRef>
        <a:fillRef idx="1">
          <a:scrgbClr r="0" g="0" b="0"/>
        </a:fillRef>
        <a:effectRef idx="0">
          <a:scrgbClr r="0" g="0" b="0"/>
        </a:effectRef>
        <a:fontRef idx="minor"/>
      </dsp:style>
    </dsp:sp>
    <dsp:sp modelId="{16222787-EF12-6649-8EDB-FBEDC61B8D78}">
      <dsp:nvSpPr>
        <dsp:cNvPr id="0" name=""/>
        <dsp:cNvSpPr/>
      </dsp:nvSpPr>
      <dsp:spPr>
        <a:xfrm>
          <a:off x="94214" y="2527120"/>
          <a:ext cx="3864526" cy="826560"/>
        </a:xfrm>
        <a:prstGeom prst="roundRect">
          <a:avLst/>
        </a:prstGeom>
        <a:solidFill>
          <a:srgbClr val="D668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70" tIns="0" rIns="146070" bIns="0" numCol="1" spcCol="1270" anchor="ctr" anchorCtr="0">
          <a:noAutofit/>
        </a:bodyPr>
        <a:lstStyle/>
        <a:p>
          <a:pPr marL="0" lvl="0" indent="0" algn="l" defTabSz="889000">
            <a:lnSpc>
              <a:spcPct val="90000"/>
            </a:lnSpc>
            <a:spcBef>
              <a:spcPct val="0"/>
            </a:spcBef>
            <a:spcAft>
              <a:spcPct val="35000"/>
            </a:spcAft>
            <a:buNone/>
          </a:pPr>
          <a:r>
            <a:rPr lang="en-US" sz="2000" kern="1200" dirty="0"/>
            <a:t>Voice of Subtle Sexuality </a:t>
          </a:r>
        </a:p>
      </dsp:txBody>
      <dsp:txXfrm>
        <a:off x="134563" y="2567469"/>
        <a:ext cx="3783828" cy="745862"/>
      </dsp:txXfrm>
    </dsp:sp>
    <dsp:sp modelId="{D3254C6F-1047-EA46-9515-3E7E66CB9910}">
      <dsp:nvSpPr>
        <dsp:cNvPr id="0" name=""/>
        <dsp:cNvSpPr/>
      </dsp:nvSpPr>
      <dsp:spPr>
        <a:xfrm>
          <a:off x="0" y="1546085"/>
          <a:ext cx="5520752" cy="705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32B839-3CA1-B74C-B7A7-1834963A82B7}">
      <dsp:nvSpPr>
        <dsp:cNvPr id="0" name=""/>
        <dsp:cNvSpPr/>
      </dsp:nvSpPr>
      <dsp:spPr>
        <a:xfrm>
          <a:off x="169004" y="1237674"/>
          <a:ext cx="3864526" cy="8265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70" tIns="0" rIns="146070" bIns="0" numCol="1" spcCol="1270" anchor="ctr" anchorCtr="0">
          <a:noAutofit/>
        </a:bodyPr>
        <a:lstStyle/>
        <a:p>
          <a:pPr marL="0" lvl="0" indent="0" algn="l" defTabSz="889000">
            <a:lnSpc>
              <a:spcPct val="90000"/>
            </a:lnSpc>
            <a:spcBef>
              <a:spcPct val="0"/>
            </a:spcBef>
            <a:spcAft>
              <a:spcPct val="35000"/>
            </a:spcAft>
            <a:buNone/>
          </a:pPr>
          <a:r>
            <a:rPr lang="en-US" sz="2000" kern="1200" dirty="0"/>
            <a:t>Voice of Feelings Under Wraps</a:t>
          </a:r>
        </a:p>
      </dsp:txBody>
      <dsp:txXfrm>
        <a:off x="209353" y="1278023"/>
        <a:ext cx="3783828" cy="745862"/>
      </dsp:txXfrm>
    </dsp:sp>
    <dsp:sp modelId="{0570F717-3650-1140-9085-D2406702A8A1}">
      <dsp:nvSpPr>
        <dsp:cNvPr id="0" name=""/>
        <dsp:cNvSpPr/>
      </dsp:nvSpPr>
      <dsp:spPr>
        <a:xfrm>
          <a:off x="0" y="214691"/>
          <a:ext cx="5520752" cy="705600"/>
        </a:xfrm>
        <a:prstGeom prst="rect">
          <a:avLst/>
        </a:prstGeom>
        <a:solidFill>
          <a:schemeClr val="lt1">
            <a:alpha val="90000"/>
            <a:hueOff val="0"/>
            <a:satOff val="0"/>
            <a:lumOff val="0"/>
            <a:alphaOff val="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6686EDB9-9063-F645-95E0-8CCFF0C43E79}">
      <dsp:nvSpPr>
        <dsp:cNvPr id="0" name=""/>
        <dsp:cNvSpPr/>
      </dsp:nvSpPr>
      <dsp:spPr>
        <a:xfrm>
          <a:off x="257330" y="14990"/>
          <a:ext cx="3864526" cy="826560"/>
        </a:xfrm>
        <a:prstGeom prst="roundRect">
          <a:avLst/>
        </a:prstGeom>
        <a:solidFill>
          <a:schemeClr val="accent6">
            <a:lumMod val="60000"/>
            <a:lumOff val="4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70" tIns="0" rIns="146070" bIns="0" numCol="1" spcCol="1270" anchor="ctr" anchorCtr="0">
          <a:noAutofit/>
        </a:bodyPr>
        <a:lstStyle/>
        <a:p>
          <a:pPr marL="0" lvl="0" indent="0" algn="l" defTabSz="889000">
            <a:lnSpc>
              <a:spcPct val="90000"/>
            </a:lnSpc>
            <a:spcBef>
              <a:spcPct val="0"/>
            </a:spcBef>
            <a:spcAft>
              <a:spcPct val="35000"/>
            </a:spcAft>
            <a:buNone/>
          </a:pPr>
          <a:r>
            <a:rPr lang="en-US" sz="2000" kern="1200" dirty="0"/>
            <a:t>Voice of Cognition</a:t>
          </a:r>
        </a:p>
      </dsp:txBody>
      <dsp:txXfrm>
        <a:off x="297679" y="55339"/>
        <a:ext cx="3783828" cy="74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82CE1-0030-441A-94D8-6F7474E6BBDA}">
      <dsp:nvSpPr>
        <dsp:cNvPr id="0" name=""/>
        <dsp:cNvSpPr/>
      </dsp:nvSpPr>
      <dsp:spPr>
        <a:xfrm>
          <a:off x="0" y="445"/>
          <a:ext cx="9076329" cy="10426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5B47CC-7942-4B54-8D79-2FD22C11E13C}">
      <dsp:nvSpPr>
        <dsp:cNvPr id="0" name=""/>
        <dsp:cNvSpPr/>
      </dsp:nvSpPr>
      <dsp:spPr>
        <a:xfrm>
          <a:off x="315400" y="235041"/>
          <a:ext cx="573455" cy="5734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784AB9-ABB3-4EE3-BAEC-386BEF9F0064}">
      <dsp:nvSpPr>
        <dsp:cNvPr id="0" name=""/>
        <dsp:cNvSpPr/>
      </dsp:nvSpPr>
      <dsp:spPr>
        <a:xfrm>
          <a:off x="1204257" y="445"/>
          <a:ext cx="7872071" cy="1042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47" tIns="110347" rIns="110347" bIns="110347" numCol="1" spcCol="1270" anchor="ctr" anchorCtr="0">
          <a:noAutofit/>
        </a:bodyPr>
        <a:lstStyle/>
        <a:p>
          <a:pPr marL="0" lvl="0" indent="0" algn="l" defTabSz="1111250">
            <a:lnSpc>
              <a:spcPct val="100000"/>
            </a:lnSpc>
            <a:spcBef>
              <a:spcPct val="0"/>
            </a:spcBef>
            <a:spcAft>
              <a:spcPct val="35000"/>
            </a:spcAft>
            <a:buNone/>
          </a:pPr>
          <a:r>
            <a:rPr lang="en-US" sz="2500" kern="1200" dirty="0"/>
            <a:t>Intersectionality in the Listening Guide analysis</a:t>
          </a:r>
        </a:p>
      </dsp:txBody>
      <dsp:txXfrm>
        <a:off x="1204257" y="445"/>
        <a:ext cx="7872071" cy="1042646"/>
      </dsp:txXfrm>
    </dsp:sp>
    <dsp:sp modelId="{06D4A37C-9C47-45FC-8133-AFBF3F3D8BBF}">
      <dsp:nvSpPr>
        <dsp:cNvPr id="0" name=""/>
        <dsp:cNvSpPr/>
      </dsp:nvSpPr>
      <dsp:spPr>
        <a:xfrm>
          <a:off x="0" y="2488221"/>
          <a:ext cx="9076329" cy="10426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313824-17E2-4089-BCBA-B46A14BF1F02}">
      <dsp:nvSpPr>
        <dsp:cNvPr id="0" name=""/>
        <dsp:cNvSpPr/>
      </dsp:nvSpPr>
      <dsp:spPr>
        <a:xfrm>
          <a:off x="360176" y="2722816"/>
          <a:ext cx="573455" cy="5734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3DB2F2-A149-4C00-BE13-5C90E0B68B31}">
      <dsp:nvSpPr>
        <dsp:cNvPr id="0" name=""/>
        <dsp:cNvSpPr/>
      </dsp:nvSpPr>
      <dsp:spPr>
        <a:xfrm>
          <a:off x="1204257" y="2488221"/>
          <a:ext cx="7872071" cy="1042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47" tIns="110347" rIns="110347" bIns="110347" numCol="1" spcCol="1270" anchor="ctr" anchorCtr="0">
          <a:noAutofit/>
        </a:bodyPr>
        <a:lstStyle/>
        <a:p>
          <a:pPr marL="0" lvl="0" indent="0" algn="l" defTabSz="1111250">
            <a:lnSpc>
              <a:spcPct val="100000"/>
            </a:lnSpc>
            <a:spcBef>
              <a:spcPct val="0"/>
            </a:spcBef>
            <a:spcAft>
              <a:spcPct val="35000"/>
            </a:spcAft>
            <a:buNone/>
          </a:pPr>
          <a:r>
            <a:rPr lang="en-US" sz="2500" kern="1200" dirty="0"/>
            <a:t>Necessary step in finding liberatory pathways</a:t>
          </a:r>
        </a:p>
      </dsp:txBody>
      <dsp:txXfrm>
        <a:off x="1204257" y="2488221"/>
        <a:ext cx="7872071" cy="1042646"/>
      </dsp:txXfrm>
    </dsp:sp>
    <dsp:sp modelId="{18223089-D05B-45B4-B7DA-757002D55F60}">
      <dsp:nvSpPr>
        <dsp:cNvPr id="0" name=""/>
        <dsp:cNvSpPr/>
      </dsp:nvSpPr>
      <dsp:spPr>
        <a:xfrm>
          <a:off x="0" y="1225065"/>
          <a:ext cx="9076329" cy="10426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0636F5-9B95-460A-AED2-4F18CCE33838}">
      <dsp:nvSpPr>
        <dsp:cNvPr id="0" name=""/>
        <dsp:cNvSpPr/>
      </dsp:nvSpPr>
      <dsp:spPr>
        <a:xfrm>
          <a:off x="360176" y="1480887"/>
          <a:ext cx="573455" cy="5734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10381-58C5-45C4-A7E1-D881C59ED5EF}">
      <dsp:nvSpPr>
        <dsp:cNvPr id="0" name=""/>
        <dsp:cNvSpPr/>
      </dsp:nvSpPr>
      <dsp:spPr>
        <a:xfrm>
          <a:off x="1204257" y="1225065"/>
          <a:ext cx="7872071" cy="1042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47" tIns="110347" rIns="110347" bIns="110347" numCol="1" spcCol="1270" anchor="ctr" anchorCtr="0">
          <a:noAutofit/>
        </a:bodyPr>
        <a:lstStyle/>
        <a:p>
          <a:pPr marL="0" lvl="0" indent="0" algn="l" defTabSz="1111250">
            <a:lnSpc>
              <a:spcPct val="100000"/>
            </a:lnSpc>
            <a:spcBef>
              <a:spcPct val="0"/>
            </a:spcBef>
            <a:spcAft>
              <a:spcPct val="35000"/>
            </a:spcAft>
            <a:buNone/>
          </a:pPr>
          <a:r>
            <a:rPr lang="en-US" sz="2500" kern="1200" dirty="0"/>
            <a:t>Transnational solidarity</a:t>
          </a:r>
        </a:p>
      </dsp:txBody>
      <dsp:txXfrm>
        <a:off x="1204257" y="1225065"/>
        <a:ext cx="7872071" cy="10426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9553C5-FBBC-6547-92F0-F4016D1B8992}" type="datetimeFigureOut">
              <a:rPr lang="en-US" smtClean="0"/>
              <a:t>4/19/22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04922-1A92-F943-AE9C-057983CFD71D}" type="slidenum">
              <a:rPr lang="en-US" smtClean="0"/>
              <a:t>‹#›</a:t>
            </a:fld>
            <a:endParaRPr lang="en-US"/>
          </a:p>
        </p:txBody>
      </p:sp>
    </p:spTree>
    <p:extLst>
      <p:ext uri="{BB962C8B-B14F-4D97-AF65-F5344CB8AC3E}">
        <p14:creationId xmlns:p14="http://schemas.microsoft.com/office/powerpoint/2010/main" val="53499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Transcription: The way I came to sexual empowerment was interesting; as a </a:t>
            </a:r>
            <a:r>
              <a:rPr lang="en-US" sz="1200" kern="1200" dirty="0">
                <a:solidFill>
                  <a:schemeClr val="tx1"/>
                </a:solidFill>
                <a:effectLst/>
                <a:latin typeface="+mn-lt"/>
                <a:ea typeface="+mn-ea"/>
                <a:cs typeface="+mn-cs"/>
              </a:rPr>
              <a:t>critical psychologist interested in liberation, my questions to women from Turkey were about how they make sense of liberation and what constitutes freedom for them. My research, however, took an unexpected turn when their answers were not necessarily about liberation, but sexual empowerment instead. When I asked Leyla, the first interviewee in my research to “tell me a story about a time when she felt liberated”, her response was: “it’s not intrinsic to me to use my sexuality to get to a place of </a:t>
            </a:r>
            <a:r>
              <a:rPr lang="en-US" sz="1200" i="1" kern="1200" dirty="0">
                <a:solidFill>
                  <a:schemeClr val="tx1"/>
                </a:solidFill>
                <a:effectLst/>
                <a:latin typeface="+mn-lt"/>
                <a:ea typeface="+mn-ea"/>
                <a:cs typeface="+mn-cs"/>
              </a:rPr>
              <a:t>power</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researcher and listener, I tuned into what my participant was telling me and followed her in leading me in a direction which I had not anticipated: how do I make sense of how “sexual empowerment” comes up when I specifically ask about “liberation”? </a:t>
            </a:r>
          </a:p>
          <a:p>
            <a:endParaRPr lang="en-US" dirty="0"/>
          </a:p>
        </p:txBody>
      </p:sp>
      <p:sp>
        <p:nvSpPr>
          <p:cNvPr id="4" name="Slide Number Placeholder 3"/>
          <p:cNvSpPr>
            <a:spLocks noGrp="1"/>
          </p:cNvSpPr>
          <p:nvPr>
            <p:ph type="sldNum" sz="quarter" idx="5"/>
          </p:nvPr>
        </p:nvSpPr>
        <p:spPr/>
        <p:txBody>
          <a:bodyPr/>
          <a:lstStyle/>
          <a:p>
            <a:fld id="{53404922-1A92-F943-AE9C-057983CFD71D}" type="slidenum">
              <a:rPr lang="en-US" smtClean="0"/>
              <a:t>1</a:t>
            </a:fld>
            <a:endParaRPr lang="en-US"/>
          </a:p>
        </p:txBody>
      </p:sp>
    </p:spTree>
    <p:extLst>
      <p:ext uri="{BB962C8B-B14F-4D97-AF65-F5344CB8AC3E}">
        <p14:creationId xmlns:p14="http://schemas.microsoft.com/office/powerpoint/2010/main" val="871440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Bay-</a:t>
            </a:r>
            <a:r>
              <a:rPr lang="en-US" dirty="0" err="1"/>
              <a:t>cheng</a:t>
            </a:r>
            <a:r>
              <a:rPr lang="en-US" dirty="0"/>
              <a:t>: empowerment originally taking action to eradicate identified power blocks and imbalances in solidarity with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stripped of critical consciousness and social action to correct system injustices, empowerment quickly distorts into a self-improvement discourse that instructs individuals to identify themselves (rather than surrounding social conditions) (Pease, 2002) and to compete against others rather than join with them  (</a:t>
            </a:r>
            <a:r>
              <a:rPr lang="en-US" dirty="0" err="1"/>
              <a:t>riger</a:t>
            </a:r>
            <a:r>
              <a:rPr lang="en-US" dirty="0"/>
              <a:t> 1993). Commodification of empowerment contributes to this cannibalization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 of theories I’m drawing from: critical sexuality studies, psychodynamic, intersectionality, transnational feminism </a:t>
            </a:r>
          </a:p>
        </p:txBody>
      </p:sp>
      <p:sp>
        <p:nvSpPr>
          <p:cNvPr id="4" name="Slide Number Placeholder 3"/>
          <p:cNvSpPr>
            <a:spLocks noGrp="1"/>
          </p:cNvSpPr>
          <p:nvPr>
            <p:ph type="sldNum" sz="quarter" idx="5"/>
          </p:nvPr>
        </p:nvSpPr>
        <p:spPr/>
        <p:txBody>
          <a:bodyPr/>
          <a:lstStyle/>
          <a:p>
            <a:fld id="{53404922-1A92-F943-AE9C-057983CFD71D}" type="slidenum">
              <a:rPr lang="en-US" smtClean="0"/>
              <a:t>2</a:t>
            </a:fld>
            <a:endParaRPr lang="en-US"/>
          </a:p>
        </p:txBody>
      </p:sp>
    </p:spTree>
    <p:extLst>
      <p:ext uri="{BB962C8B-B14F-4D97-AF65-F5344CB8AC3E}">
        <p14:creationId xmlns:p14="http://schemas.microsoft.com/office/powerpoint/2010/main" val="3195266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Focusing on the original interview in a larger study about liberation. I focus on the case of Leyla, a 28 year old Turkish heterosexual woman from Ankara who moves in between Turkey and New York.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focus on this interview as it is a clear example of how the LG method allowed me to understand how sexual empowerment operates in the psyche, how it may lead to creating binds in women’s psyches and how Leyla’s psyche reveals one particular way of how women psychologically solve these binds. I specifically reveal how identifying voices in her psyche were important tools in discovering the associative logic in her mind, which led me to understand larger patterns in how sexual empowerment relates to liberation, and as my analysis reveals, how empowerment may actually </a:t>
            </a:r>
            <a:r>
              <a:rPr lang="en-US" sz="1200" i="1" kern="1200" dirty="0">
                <a:solidFill>
                  <a:schemeClr val="tx1"/>
                </a:solidFill>
                <a:effectLst/>
                <a:latin typeface="+mn-lt"/>
                <a:ea typeface="+mn-ea"/>
                <a:cs typeface="+mn-cs"/>
              </a:rPr>
              <a:t>get in the way</a:t>
            </a:r>
            <a:r>
              <a:rPr lang="en-US" sz="1200" kern="1200" dirty="0">
                <a:solidFill>
                  <a:schemeClr val="tx1"/>
                </a:solidFill>
                <a:effectLst/>
                <a:latin typeface="+mn-lt"/>
                <a:ea typeface="+mn-ea"/>
                <a:cs typeface="+mn-cs"/>
              </a:rPr>
              <a:t> of liberation.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Situating myself as a listener: me as a Turkish immigrant woman listening to 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paying attention to research and discourses of immigration, heteronormativity, sexuality research in the US as well as in Turkey and in understanding the dialectic between her own body and the social scripts and political narratives that her body is embedded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3404922-1A92-F943-AE9C-057983CFD71D}" type="slidenum">
              <a:rPr lang="en-US" smtClean="0"/>
              <a:t>3</a:t>
            </a:fld>
            <a:endParaRPr lang="en-US"/>
          </a:p>
        </p:txBody>
      </p:sp>
    </p:spTree>
    <p:extLst>
      <p:ext uri="{BB962C8B-B14F-4D97-AF65-F5344CB8AC3E}">
        <p14:creationId xmlns:p14="http://schemas.microsoft.com/office/powerpoint/2010/main" val="1540225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Voice of the self. Anchor of the LG method. Following the “I” statements.</a:t>
            </a:r>
          </a:p>
          <a:p>
            <a:endParaRPr lang="en-US" sz="1200" b="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Voice of cognition.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voice captures the perceiving, recognizing, categorizing, conceiving and reasoning self. Leyla sees herself as an intellectual woman and as a categorizer, she says; “I think I let myself categorize other women”. Voice of Cognition tracks the analytical/logical approach she takes in making sense of her experiences. This voice is especially prevalent throughout the interview and comes to light with the verb “think”. For Leyla, this voice operates as a way to put people, in this case specifically women into categories, and works in tandem with the phenomenon of slut shaming: women who are slut shamed are put into the abject box of “sluts” and they “use their sexuality to get to a place of power”. This voice is </a:t>
            </a:r>
            <a:r>
              <a:rPr lang="en-US" sz="1200" b="1" i="1" kern="1200" dirty="0">
                <a:solidFill>
                  <a:schemeClr val="tx1"/>
                </a:solidFill>
                <a:effectLst/>
                <a:latin typeface="+mn-lt"/>
                <a:ea typeface="+mn-ea"/>
                <a:cs typeface="+mn-cs"/>
              </a:rPr>
              <a:t>blue.</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u="dotted" kern="1200" dirty="0">
                <a:solidFill>
                  <a:schemeClr val="tx1"/>
                </a:solidFill>
                <a:effectLst/>
                <a:latin typeface="+mn-lt"/>
                <a:ea typeface="+mn-ea"/>
                <a:cs typeface="+mn-cs"/>
              </a:rPr>
              <a:t>Voice of Feelings Under Wraps.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voice describes deep-seated emotions that Leyla has trouble voicing, what she calls “the </a:t>
            </a:r>
            <a:r>
              <a:rPr lang="en-US" sz="1200" kern="1200" dirty="0" err="1">
                <a:solidFill>
                  <a:schemeClr val="tx1"/>
                </a:solidFill>
                <a:effectLst/>
                <a:latin typeface="+mn-lt"/>
                <a:ea typeface="+mn-ea"/>
                <a:cs typeface="+mn-cs"/>
              </a:rPr>
              <a:t>stuckness</a:t>
            </a:r>
            <a:r>
              <a:rPr lang="en-US" sz="1200" kern="1200" dirty="0">
                <a:solidFill>
                  <a:schemeClr val="tx1"/>
                </a:solidFill>
                <a:effectLst/>
                <a:latin typeface="+mn-lt"/>
                <a:ea typeface="+mn-ea"/>
                <a:cs typeface="+mn-cs"/>
              </a:rPr>
              <a:t> in her throat”. It lives beneath the spoken words, reflecting the layered consciousness of the psyche. It alludes to the parts that are not explicitly said, the parts that are hidden, that are psychologically protected, that are filled with ambiguity, negations and hedges. This voice seems to reflect the fraught relationship Leyla has with voicing desire and vulnerability; accepting them at times, defying them in others. As a voice of what is not explicitly spoken, that is kept under wraps through hedges, unfinished sentences and long pauses, this voice sheds light into liminal spaces which enables the surfacing of Leyla’s psychic relations with feelings such as vulnerability. Voice of Feeling Under Wraps is </a:t>
            </a:r>
            <a:r>
              <a:rPr lang="en-US" sz="1200" b="1" u="dotted" kern="1200" dirty="0">
                <a:solidFill>
                  <a:schemeClr val="tx1"/>
                </a:solidFill>
                <a:effectLst/>
                <a:latin typeface="+mn-lt"/>
                <a:ea typeface="+mn-ea"/>
                <a:cs typeface="+mn-cs"/>
              </a:rPr>
              <a:t>purple</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Voice of Subtle Sexuality.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the interview, Leyla defines herself and her sexuality as being ‘subtle’: “I think it's also… just the characteristic of mine… I think I'm flirting and it's not quite happening. You know I have a very subtle way of doing things …You know it's partly that I'm like, subtle in everything”. For Leyla, subtle is about being delicate; it is about how her sexuality can be hard to detect. She flirts, and “it doesn’t quite happen”. She sends a signal with her gaze, and the other person does not notice it. For Leyla, her sexuality is so delicately complex and understated that it mostly goes unnoticed: “I lacked directness because of this and perhaps the other person was also interested”. This voice is </a:t>
            </a:r>
            <a:r>
              <a:rPr lang="en-US" sz="1200" b="1" u="sng" kern="1200" dirty="0">
                <a:solidFill>
                  <a:schemeClr val="tx1"/>
                </a:solidFill>
                <a:effectLst/>
                <a:latin typeface="+mn-lt"/>
                <a:ea typeface="+mn-ea"/>
                <a:cs typeface="+mn-cs"/>
              </a:rPr>
              <a:t>pink</a:t>
            </a:r>
            <a:r>
              <a:rPr lang="en-US" sz="120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erotic voice. </a:t>
            </a:r>
            <a:r>
              <a:rPr lang="en-US" sz="1200" kern="1200" dirty="0">
                <a:solidFill>
                  <a:schemeClr val="tx1"/>
                </a:solidFill>
                <a:effectLst/>
                <a:latin typeface="+mn-lt"/>
                <a:ea typeface="+mn-ea"/>
                <a:cs typeface="+mn-cs"/>
              </a:rPr>
              <a:t>This is the voice of sexual feelings and desire; it is embodied, it is about how sexuality feels in the body and the awareness that comes with it. The most eloquent depiction of the erotic voice is in Audre Lorde’s (1993) “The uses of the erotic: the erotic as power”, where she describes the erotic as a “life force”: “erotic is a resource within each of us that lies in a deeply female and spiritual plane, firmly rooted in the power of our unexpressed or unrecognized feeling” (p. 1). Although hardly present, Leyla does have access to her erotic voice. This is the voice that says: “I </a:t>
            </a:r>
            <a:r>
              <a:rPr lang="en-US" sz="1200" i="1" kern="1200" dirty="0">
                <a:solidFill>
                  <a:schemeClr val="tx1"/>
                </a:solidFill>
                <a:effectLst/>
                <a:latin typeface="+mn-lt"/>
                <a:ea typeface="+mn-ea"/>
                <a:cs typeface="+mn-cs"/>
              </a:rPr>
              <a:t>want</a:t>
            </a:r>
            <a:r>
              <a:rPr lang="en-US" sz="1200" kern="1200" dirty="0">
                <a:solidFill>
                  <a:schemeClr val="tx1"/>
                </a:solidFill>
                <a:effectLst/>
                <a:latin typeface="+mn-lt"/>
                <a:ea typeface="+mn-ea"/>
                <a:cs typeface="+mn-cs"/>
              </a:rPr>
              <a:t> all this”, in which sexual and embodied feelings are explicitly stated. This voice appears in </a:t>
            </a:r>
            <a:r>
              <a:rPr lang="en-US" sz="1200" b="1" kern="1200" dirty="0">
                <a:solidFill>
                  <a:schemeClr val="tx1"/>
                </a:solidFill>
                <a:effectLst/>
                <a:latin typeface="+mn-lt"/>
                <a:ea typeface="+mn-ea"/>
                <a:cs typeface="+mn-cs"/>
              </a:rPr>
              <a:t>red</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3404922-1A92-F943-AE9C-057983CFD71D}" type="slidenum">
              <a:rPr lang="en-US" smtClean="0"/>
              <a:t>4</a:t>
            </a:fld>
            <a:endParaRPr lang="en-US"/>
          </a:p>
        </p:txBody>
      </p:sp>
    </p:spTree>
    <p:extLst>
      <p:ext uri="{BB962C8B-B14F-4D97-AF65-F5344CB8AC3E}">
        <p14:creationId xmlns:p14="http://schemas.microsoft.com/office/powerpoint/2010/main" val="931599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Excerpt when I ask her to elaborate more on what sexual empowerment looks like for her. She says she feels sexual empowerment when there is no fear of being misunderstood, when she feels at ease and then she also justifies her subtlety in sexuality through the subtleness of her personality. And says my sexuality is ‘subtle’.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Voice of the Self. Follow &amp; underline the ”I”s and notice when it turns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Voice of cognition moves in tandem with voice of the self- she identifies herself through her thinking self- cognition dominates the self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see categorizations, meta cognition in the given 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Justifying the ‘subtleness’ of her sexuality through her personality </a:t>
            </a:r>
          </a:p>
        </p:txBody>
      </p:sp>
      <p:sp>
        <p:nvSpPr>
          <p:cNvPr id="4" name="Slide Number Placeholder 3"/>
          <p:cNvSpPr>
            <a:spLocks noGrp="1"/>
          </p:cNvSpPr>
          <p:nvPr>
            <p:ph type="sldNum" sz="quarter" idx="5"/>
          </p:nvPr>
        </p:nvSpPr>
        <p:spPr/>
        <p:txBody>
          <a:bodyPr/>
          <a:lstStyle/>
          <a:p>
            <a:fld id="{53404922-1A92-F943-AE9C-057983CFD71D}" type="slidenum">
              <a:rPr lang="en-US" smtClean="0"/>
              <a:t>5</a:t>
            </a:fld>
            <a:endParaRPr lang="en-US"/>
          </a:p>
        </p:txBody>
      </p:sp>
    </p:spTree>
    <p:extLst>
      <p:ext uri="{BB962C8B-B14F-4D97-AF65-F5344CB8AC3E}">
        <p14:creationId xmlns:p14="http://schemas.microsoft.com/office/powerpoint/2010/main" val="932129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Leyla finds herself in a psychological bind: she searches for an intricate solution that will allow her to “feel empowered” without being categorized: “It’s still a question for me”; she says, “what empowering sexuality looks like for me”. She tries to find an answer in this bind against the constraints of categorizations, that creates a binary between “sexuality” and “intelligence”, and she seems to find a solution through the Voice of Subtle Sexuality. I notice her hiding her sexuality behind her intellect and creativity: “If I’m seen that way [sexual] right away then I can’t build on my intelligence or creativity”. I find evidence in the overuse of “I </a:t>
            </a:r>
            <a:r>
              <a:rPr lang="en-US" sz="1200" kern="1200" dirty="0" err="1">
                <a:solidFill>
                  <a:schemeClr val="tx1"/>
                </a:solidFill>
                <a:effectLst/>
                <a:latin typeface="+mn-lt"/>
                <a:ea typeface="+mn-ea"/>
                <a:cs typeface="+mn-cs"/>
              </a:rPr>
              <a:t>think”s</a:t>
            </a:r>
            <a:r>
              <a:rPr lang="en-US" sz="1200" kern="1200" dirty="0">
                <a:solidFill>
                  <a:schemeClr val="tx1"/>
                </a:solidFill>
                <a:effectLst/>
                <a:latin typeface="+mn-lt"/>
                <a:ea typeface="+mn-ea"/>
                <a:cs typeface="+mn-cs"/>
              </a:rPr>
              <a:t> in her I-poem, and the way Leyla talks about sexuality through the analytic lexicon, without almost any references to desire and feelings. It seems that Leyla’s sexuality may be hiding behind her intelligence, making it hard to detect it or feel it. The psychological logic evidenced is that if her own sexuality is delicate or precise as to be difficult to analyze or describe, people cannot pigeonhole her. The subtlety escapes categorizing. So, being sexually subtle may be a solution to the bind of escaping categorizing, avoiding punishment and still asserting sexual empowerment: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Psychological bind: She wants to be sexually empowered “</a:t>
            </a:r>
            <a:r>
              <a:rPr lang="en-US" sz="1200" kern="1200" dirty="0" err="1">
                <a:solidFill>
                  <a:schemeClr val="tx1"/>
                </a:solidFill>
                <a:effectLst/>
                <a:latin typeface="+mn-lt"/>
                <a:ea typeface="+mn-ea"/>
                <a:cs typeface="+mn-cs"/>
              </a:rPr>
              <a:t>im</a:t>
            </a:r>
            <a:r>
              <a:rPr lang="en-US" sz="1200" kern="1200" dirty="0">
                <a:solidFill>
                  <a:schemeClr val="tx1"/>
                </a:solidFill>
                <a:effectLst/>
                <a:latin typeface="+mn-lt"/>
                <a:ea typeface="+mn-ea"/>
                <a:cs typeface="+mn-cs"/>
              </a:rPr>
              <a:t> searching for what sexual empowerment looks like for me” but she does not want to be categorized as a slut “its not </a:t>
            </a:r>
            <a:r>
              <a:rPr lang="en-US" sz="1200" kern="1200" dirty="0" err="1">
                <a:solidFill>
                  <a:schemeClr val="tx1"/>
                </a:solidFill>
                <a:effectLst/>
                <a:latin typeface="+mn-lt"/>
                <a:ea typeface="+mn-ea"/>
                <a:cs typeface="+mn-cs"/>
              </a:rPr>
              <a:t>instrinsic</a:t>
            </a:r>
            <a:r>
              <a:rPr lang="en-US" sz="1200" kern="1200" dirty="0">
                <a:solidFill>
                  <a:schemeClr val="tx1"/>
                </a:solidFill>
                <a:effectLst/>
                <a:latin typeface="+mn-lt"/>
                <a:ea typeface="+mn-ea"/>
                <a:cs typeface="+mn-cs"/>
              </a:rPr>
              <a:t> to me to use my sexuality to get to a place of power”, “if you show your boobs you are categorized as a certain woman”– this is a gordian knot she grapples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She finds an intricate solution to this bind: Subtle Sexuality. She escapes being categorized as a slut by employing “subtle sexuality”; sexuality that is difficult to detect, that is only delicately visible.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her sexuality is subtle, people cannot pigeonhole her, she escapes categories and then also can claim “authentic sexual empowerment’, this is ”my kind of sexuality”. </a:t>
            </a:r>
            <a:endParaRPr lang="en-US" dirty="0"/>
          </a:p>
        </p:txBody>
      </p:sp>
      <p:sp>
        <p:nvSpPr>
          <p:cNvPr id="4" name="Slide Number Placeholder 3"/>
          <p:cNvSpPr>
            <a:spLocks noGrp="1"/>
          </p:cNvSpPr>
          <p:nvPr>
            <p:ph type="sldNum" sz="quarter" idx="5"/>
          </p:nvPr>
        </p:nvSpPr>
        <p:spPr/>
        <p:txBody>
          <a:bodyPr/>
          <a:lstStyle/>
          <a:p>
            <a:fld id="{53404922-1A92-F943-AE9C-057983CFD71D}" type="slidenum">
              <a:rPr lang="en-US" smtClean="0"/>
              <a:t>6</a:t>
            </a:fld>
            <a:endParaRPr lang="en-US"/>
          </a:p>
        </p:txBody>
      </p:sp>
    </p:spTree>
    <p:extLst>
      <p:ext uri="{BB962C8B-B14F-4D97-AF65-F5344CB8AC3E}">
        <p14:creationId xmlns:p14="http://schemas.microsoft.com/office/powerpoint/2010/main" val="604539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Erotic Voice is hardly ever there, though we see glimpses of it at times, the absence of the erotic voice shows how employing subtle sexuality is a non-solution solution. This “solution” enables her to “be” empowered and enables her to shift away from potential embodied vulnerability and desire into safe disembodiment (she does say ‘I like to come from a place of power, not vulnerability’ at some point in the interview).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solutions do not seem to allow room for vulnerability, desire or play; thus the obfuscation of liberation. </a:t>
            </a:r>
            <a:endParaRPr lang="en-US" dirty="0"/>
          </a:p>
          <a:p>
            <a:endParaRPr lang="en-US" dirty="0"/>
          </a:p>
        </p:txBody>
      </p:sp>
      <p:sp>
        <p:nvSpPr>
          <p:cNvPr id="4" name="Slide Number Placeholder 3"/>
          <p:cNvSpPr>
            <a:spLocks noGrp="1"/>
          </p:cNvSpPr>
          <p:nvPr>
            <p:ph type="sldNum" sz="quarter" idx="5"/>
          </p:nvPr>
        </p:nvSpPr>
        <p:spPr/>
        <p:txBody>
          <a:bodyPr/>
          <a:lstStyle/>
          <a:p>
            <a:fld id="{53404922-1A92-F943-AE9C-057983CFD71D}" type="slidenum">
              <a:rPr lang="en-US" smtClean="0"/>
              <a:t>7</a:t>
            </a:fld>
            <a:endParaRPr lang="en-US"/>
          </a:p>
        </p:txBody>
      </p:sp>
    </p:spTree>
    <p:extLst>
      <p:ext uri="{BB962C8B-B14F-4D97-AF65-F5344CB8AC3E}">
        <p14:creationId xmlns:p14="http://schemas.microsoft.com/office/powerpoint/2010/main" val="3147751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Liberation refers to freedom from internal and external restrictions. It encompasses freedom that have psychic, social and political layers in which an individual experiences internalized and embodied states of freedom, while in solidarity with others in achieving the political goal of releasing others from restrictions as well (Greene, 1988). Liberation requires those embodied feelings that the hegemonic discourse keeps out, as well as a connection and solidarity with others, challenging the competition that the contours of slut shaming and heteronormativity create. “Empowerment” in this context is a fraught process, something an individual “does” that seems disembodied, analytical and strategic. The neoliberal, hegemonic empowerment discourse interferes with this process, instead of helping it.</a:t>
            </a:r>
          </a:p>
          <a:p>
            <a:endParaRPr lang="en-US" dirty="0"/>
          </a:p>
        </p:txBody>
      </p:sp>
      <p:sp>
        <p:nvSpPr>
          <p:cNvPr id="4" name="Slide Number Placeholder 3"/>
          <p:cNvSpPr>
            <a:spLocks noGrp="1"/>
          </p:cNvSpPr>
          <p:nvPr>
            <p:ph type="sldNum" sz="quarter" idx="5"/>
          </p:nvPr>
        </p:nvSpPr>
        <p:spPr/>
        <p:txBody>
          <a:bodyPr/>
          <a:lstStyle/>
          <a:p>
            <a:fld id="{53404922-1A92-F943-AE9C-057983CFD71D}" type="slidenum">
              <a:rPr lang="en-US" smtClean="0"/>
              <a:t>8</a:t>
            </a:fld>
            <a:endParaRPr lang="en-US"/>
          </a:p>
        </p:txBody>
      </p:sp>
    </p:spTree>
    <p:extLst>
      <p:ext uri="{BB962C8B-B14F-4D97-AF65-F5344CB8AC3E}">
        <p14:creationId xmlns:p14="http://schemas.microsoft.com/office/powerpoint/2010/main" val="22694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Intersectionality</a:t>
            </a:r>
            <a:r>
              <a:rPr lang="en-US" dirty="0"/>
              <a:t> &amp; transnationality in the Listening Guide analysis</a:t>
            </a:r>
          </a:p>
          <a:p>
            <a:pPr lvl="1"/>
            <a:r>
              <a:rPr lang="en-US" dirty="0"/>
              <a:t>	how can race/class/immigration/place inform/deepen our interpretations in LG analyses? Sexuality discourses in Turkey (danger); immigration (</a:t>
            </a:r>
            <a:r>
              <a:rPr lang="en-US" dirty="0" err="1"/>
              <a:t>Espin</a:t>
            </a:r>
            <a:r>
              <a:rPr lang="en-US" dirty="0"/>
              <a:t>)- empowerment discourse and risk discourse how immigrant women struggle with contradictory discourses </a:t>
            </a:r>
          </a:p>
          <a:p>
            <a:r>
              <a:rPr lang="en-US" b="1" dirty="0"/>
              <a:t>Transnational solidarity</a:t>
            </a:r>
          </a:p>
          <a:p>
            <a:pPr lvl="1"/>
            <a:r>
              <a:rPr lang="en-US" dirty="0"/>
              <a:t>	asking these questions in other places; forming “</a:t>
            </a:r>
            <a:r>
              <a:rPr lang="en-US" dirty="0" err="1"/>
              <a:t>glocal</a:t>
            </a:r>
            <a:r>
              <a:rPr lang="en-US" dirty="0"/>
              <a:t>” solidarities </a:t>
            </a:r>
          </a:p>
          <a:p>
            <a:r>
              <a:rPr lang="en-US" b="1" dirty="0"/>
              <a:t>Raising important questions </a:t>
            </a:r>
            <a:r>
              <a:rPr lang="en-US" dirty="0"/>
              <a:t>that pave the way towards social change </a:t>
            </a:r>
          </a:p>
          <a:p>
            <a:pPr lvl="1"/>
            <a:r>
              <a:rPr lang="en-US" dirty="0"/>
              <a:t>	what will it take for Leyla to “find” a solution, to feel embodied power, vulnerability and desire, in pursuit of liberation? </a:t>
            </a:r>
          </a:p>
          <a:p>
            <a:pPr lvl="0"/>
            <a:r>
              <a:rPr lang="en-US" dirty="0"/>
              <a:t>Uncovering these psychological logics that constitute </a:t>
            </a:r>
            <a:r>
              <a:rPr lang="en-US" dirty="0" err="1"/>
              <a:t>coc</a:t>
            </a:r>
            <a:r>
              <a:rPr lang="en-US" dirty="0"/>
              <a:t>-solution solutions makes systemic binds visible, which is a Necessary step in finding liberatory pathways </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Diving deep into Leyla’s psychological logic through the LG method reveals how the "do it yourself" discourse pushes heterosexual women into non-solution solutions that allow them some room to come up for air, yet not enough room for play, desire, and freedom. The lexicon of sexual empowerment interacts with what women know from their experience, and the LG method allows us to uncover the psychological logic that holds ways of how women psychologically solve this problem. Through tracing voices in Leyla’s psyche, I uncovered one way of solving the psychological bind, which is through subtle sexuality. Subtle sexuality seems like good a solution but requires a sacrifice of the self that is undermining of liberation and keeps the systems such as slut shaming and heteronormativity in place. The expense of the solution was made visible through the LG method embedded in qualitative feminist theory (Brown &amp; Gilligan, 1992). Uncovering these psychological logics that constitute non-solution solutions makes these systemic binds visible, which is a necessary step in finding liberatory pathways.</a:t>
            </a:r>
          </a:p>
          <a:p>
            <a:pPr lvl="0"/>
            <a:endParaRPr lang="en-US" dirty="0"/>
          </a:p>
          <a:p>
            <a:endParaRPr lang="en-US" dirty="0"/>
          </a:p>
        </p:txBody>
      </p:sp>
      <p:sp>
        <p:nvSpPr>
          <p:cNvPr id="4" name="Slide Number Placeholder 3"/>
          <p:cNvSpPr>
            <a:spLocks noGrp="1"/>
          </p:cNvSpPr>
          <p:nvPr>
            <p:ph type="sldNum" sz="quarter" idx="5"/>
          </p:nvPr>
        </p:nvSpPr>
        <p:spPr/>
        <p:txBody>
          <a:bodyPr/>
          <a:lstStyle/>
          <a:p>
            <a:fld id="{53404922-1A92-F943-AE9C-057983CFD71D}" type="slidenum">
              <a:rPr lang="en-US" smtClean="0"/>
              <a:t>9</a:t>
            </a:fld>
            <a:endParaRPr lang="en-US"/>
          </a:p>
        </p:txBody>
      </p:sp>
    </p:spTree>
    <p:extLst>
      <p:ext uri="{BB962C8B-B14F-4D97-AF65-F5344CB8AC3E}">
        <p14:creationId xmlns:p14="http://schemas.microsoft.com/office/powerpoint/2010/main" val="234041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4/19/22</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401682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2148186" y="2248257"/>
            <a:ext cx="9076329" cy="36501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4/19/22</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13499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9131030" y="866253"/>
            <a:ext cx="2222769" cy="531071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838200" y="866253"/>
            <a:ext cx="8164286" cy="531071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4/19/22</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778585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4/19/22</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320046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4/19/22</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1505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966745"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5597174"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4/19/22</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761708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966745" y="960120"/>
            <a:ext cx="9196928" cy="10607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966745" y="2882837"/>
            <a:ext cx="4446642"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5724868" y="2882837"/>
            <a:ext cx="4468541"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4/19/22</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63008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4/19/22</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63669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4/19/22</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63112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4/19/22</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78586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4/19/22</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89624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4/19/22</a:t>
            </a:fld>
            <a:endParaRPr lang="en-US" dirty="0"/>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dirty="0"/>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386045412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11" Type="http://schemas.openxmlformats.org/officeDocument/2006/relationships/image" Target="../media/image2.png"/><Relationship Id="rId5" Type="http://schemas.openxmlformats.org/officeDocument/2006/relationships/diagramData" Target="../diagrams/data1.xml"/><Relationship Id="rId10" Type="http://schemas.openxmlformats.org/officeDocument/2006/relationships/image" Target="../media/image3.jpe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2.xml"/><Relationship Id="rId11" Type="http://schemas.openxmlformats.org/officeDocument/2006/relationships/image" Target="../media/image2.png"/><Relationship Id="rId5" Type="http://schemas.openxmlformats.org/officeDocument/2006/relationships/diagramData" Target="../diagrams/data2.xml"/><Relationship Id="rId10" Type="http://schemas.openxmlformats.org/officeDocument/2006/relationships/image" Target="../media/image3.jpeg"/><Relationship Id="rId4" Type="http://schemas.openxmlformats.org/officeDocument/2006/relationships/notesSlide" Target="../notesSlides/notesSlide3.xml"/><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3.xml"/><Relationship Id="rId11" Type="http://schemas.openxmlformats.org/officeDocument/2006/relationships/image" Target="../media/image2.png"/><Relationship Id="rId5" Type="http://schemas.openxmlformats.org/officeDocument/2006/relationships/diagramData" Target="../diagrams/data3.xml"/><Relationship Id="rId10" Type="http://schemas.openxmlformats.org/officeDocument/2006/relationships/image" Target="../media/image4.jpeg"/><Relationship Id="rId4" Type="http://schemas.openxmlformats.org/officeDocument/2006/relationships/notesSlide" Target="../notesSlides/notesSlide4.xml"/><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notesSlide" Target="../notesSlides/notesSlide7.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12"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diagramLayout" Target="../diagrams/layout4.xml"/><Relationship Id="rId11" Type="http://schemas.openxmlformats.org/officeDocument/2006/relationships/image" Target="../media/image6.jpeg"/><Relationship Id="rId5" Type="http://schemas.openxmlformats.org/officeDocument/2006/relationships/diagramData" Target="../diagrams/data4.xml"/><Relationship Id="rId10" Type="http://schemas.openxmlformats.org/officeDocument/2006/relationships/image" Target="../media/image5.png"/><Relationship Id="rId4" Type="http://schemas.openxmlformats.org/officeDocument/2006/relationships/notesSlide" Target="../notesSlides/notesSlide9.xml"/><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958DF84-F5C6-794F-8945-485D6C107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3" descr="Background pattern, surface chart&#10;&#10;Description automatically generated">
            <a:extLst>
              <a:ext uri="{FF2B5EF4-FFF2-40B4-BE49-F238E27FC236}">
                <a16:creationId xmlns:a16="http://schemas.microsoft.com/office/drawing/2014/main" id="{0BEBC68C-222A-4DA4-86F3-5AE628243289}"/>
              </a:ext>
            </a:extLst>
          </p:cNvPr>
          <p:cNvPicPr>
            <a:picLocks noChangeAspect="1"/>
          </p:cNvPicPr>
          <p:nvPr/>
        </p:nvPicPr>
        <p:blipFill rotWithShape="1">
          <a:blip r:embed="rId5"/>
          <a:srcRect t="24802" b="18948"/>
          <a:stretch/>
        </p:blipFill>
        <p:spPr>
          <a:xfrm>
            <a:off x="20" y="10"/>
            <a:ext cx="12191979" cy="6857989"/>
          </a:xfrm>
          <a:prstGeom prst="rect">
            <a:avLst/>
          </a:prstGeom>
        </p:spPr>
      </p:pic>
      <p:sp useBgFill="1">
        <p:nvSpPr>
          <p:cNvPr id="18" name="Freeform: Shape 17">
            <a:extLst>
              <a:ext uri="{FF2B5EF4-FFF2-40B4-BE49-F238E27FC236}">
                <a16:creationId xmlns:a16="http://schemas.microsoft.com/office/drawing/2014/main" id="{4AF0997A-7C0F-4AD2-BA90-5FE341A17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5"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ACF4E3-39A9-FB47-A37D-D50B301D90FC}"/>
              </a:ext>
            </a:extLst>
          </p:cNvPr>
          <p:cNvSpPr>
            <a:spLocks noGrp="1"/>
          </p:cNvSpPr>
          <p:nvPr>
            <p:ph type="ctrTitle"/>
          </p:nvPr>
        </p:nvSpPr>
        <p:spPr>
          <a:xfrm>
            <a:off x="1473389" y="2219667"/>
            <a:ext cx="3149221" cy="2142699"/>
          </a:xfrm>
        </p:spPr>
        <p:txBody>
          <a:bodyPr anchor="b">
            <a:noAutofit/>
          </a:bodyPr>
          <a:lstStyle/>
          <a:p>
            <a:pPr algn="ctr">
              <a:lnSpc>
                <a:spcPct val="90000"/>
              </a:lnSpc>
            </a:pPr>
            <a:r>
              <a:rPr lang="en-US" sz="2800" b="1" dirty="0"/>
              <a:t>Tracing Sexual Empowerment in the Psyche: </a:t>
            </a:r>
            <a:br>
              <a:rPr lang="en-US" sz="2800" dirty="0"/>
            </a:br>
            <a:r>
              <a:rPr lang="en-US" sz="2800" b="1" dirty="0"/>
              <a:t>Case Study of a Turkish Immigrant Woman  </a:t>
            </a:r>
            <a:endParaRPr lang="en-US" sz="2800" dirty="0"/>
          </a:p>
        </p:txBody>
      </p:sp>
      <p:sp>
        <p:nvSpPr>
          <p:cNvPr id="3" name="Subtitle 2">
            <a:extLst>
              <a:ext uri="{FF2B5EF4-FFF2-40B4-BE49-F238E27FC236}">
                <a16:creationId xmlns:a16="http://schemas.microsoft.com/office/drawing/2014/main" id="{61E4D65A-351F-8545-9245-CC80FA70D083}"/>
              </a:ext>
            </a:extLst>
          </p:cNvPr>
          <p:cNvSpPr>
            <a:spLocks noGrp="1"/>
          </p:cNvSpPr>
          <p:nvPr>
            <p:ph type="subTitle" idx="1"/>
          </p:nvPr>
        </p:nvSpPr>
        <p:spPr>
          <a:xfrm>
            <a:off x="1594514" y="4196605"/>
            <a:ext cx="2906973" cy="948601"/>
          </a:xfrm>
        </p:spPr>
        <p:txBody>
          <a:bodyPr anchor="t">
            <a:normAutofit/>
          </a:bodyPr>
          <a:lstStyle/>
          <a:p>
            <a:pPr algn="ctr"/>
            <a:endParaRPr lang="en-US"/>
          </a:p>
          <a:p>
            <a:pPr algn="ctr"/>
            <a:r>
              <a:rPr lang="en-US"/>
              <a:t>Sedef Ozoguz</a:t>
            </a:r>
          </a:p>
        </p:txBody>
      </p:sp>
      <p:sp>
        <p:nvSpPr>
          <p:cNvPr id="20" name="Freeform: Shape 19">
            <a:extLst>
              <a:ext uri="{FF2B5EF4-FFF2-40B4-BE49-F238E27FC236}">
                <a16:creationId xmlns:a16="http://schemas.microsoft.com/office/drawing/2014/main" id="{72E67446-732B-4F72-8560-6FABB6CB2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udio Recording Apr 19, 2022 at 12:07:45 PM" descr="Audio Recording Apr 19, 2022 at 12:07:45 PM">
            <a:hlinkClick r:id="" action="ppaction://media"/>
            <a:extLst>
              <a:ext uri="{FF2B5EF4-FFF2-40B4-BE49-F238E27FC236}">
                <a16:creationId xmlns:a16="http://schemas.microsoft.com/office/drawing/2014/main" id="{A42BC9A3-8F1F-B44F-96A2-704D58A4E63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37823" y="314324"/>
            <a:ext cx="812800" cy="812800"/>
          </a:xfrm>
          <a:prstGeom prst="rect">
            <a:avLst/>
          </a:prstGeom>
        </p:spPr>
      </p:pic>
    </p:spTree>
    <p:extLst>
      <p:ext uri="{BB962C8B-B14F-4D97-AF65-F5344CB8AC3E}">
        <p14:creationId xmlns:p14="http://schemas.microsoft.com/office/powerpoint/2010/main" val="43163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807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FE780-51A0-C441-BBFF-66A49C51F193}"/>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7E0DD674-AE4C-044D-981A-4FF7745A0C19}"/>
              </a:ext>
            </a:extLst>
          </p:cNvPr>
          <p:cNvSpPr>
            <a:spLocks noGrp="1"/>
          </p:cNvSpPr>
          <p:nvPr>
            <p:ph idx="1"/>
          </p:nvPr>
        </p:nvSpPr>
        <p:spPr/>
        <p:txBody>
          <a:bodyPr>
            <a:normAutofit fontScale="40000" lnSpcReduction="20000"/>
          </a:bodyPr>
          <a:lstStyle/>
          <a:p>
            <a:r>
              <a:rPr lang="en-US" dirty="0"/>
              <a:t>Bay-Cheng, L. Y. (2012). Recovering empowerment: De-personalizing and re-politicizing adolescent female sexuality. </a:t>
            </a:r>
            <a:r>
              <a:rPr lang="en-US" i="1" dirty="0"/>
              <a:t>Sex Roles</a:t>
            </a:r>
            <a:r>
              <a:rPr lang="en-US" dirty="0"/>
              <a:t>, </a:t>
            </a:r>
            <a:r>
              <a:rPr lang="en-US" i="1" dirty="0"/>
              <a:t>66</a:t>
            </a:r>
            <a:r>
              <a:rPr lang="en-US" dirty="0"/>
              <a:t>(11), 713-717.</a:t>
            </a:r>
          </a:p>
          <a:p>
            <a:r>
              <a:rPr lang="en-US" dirty="0"/>
              <a:t>Brown, L. M., &amp; Gilligan, C. (1991). Listening for voice in narratives of relationship. </a:t>
            </a:r>
            <a:r>
              <a:rPr lang="en-US" i="1" dirty="0"/>
              <a:t>New directions for child and adolescent development</a:t>
            </a:r>
            <a:r>
              <a:rPr lang="en-US" dirty="0"/>
              <a:t>, </a:t>
            </a:r>
            <a:r>
              <a:rPr lang="en-US" i="1" dirty="0"/>
              <a:t>1991</a:t>
            </a:r>
            <a:r>
              <a:rPr lang="en-US" dirty="0"/>
              <a:t>(54), 43-62.</a:t>
            </a:r>
          </a:p>
          <a:p>
            <a:r>
              <a:rPr lang="en-US" dirty="0"/>
              <a:t>Crenshaw, K. (1989). Demarginalizing the intersection of race and sex: A black feminist critique of antidiscrimination doctrine, feminist theory and antiracist politics. </a:t>
            </a:r>
            <a:r>
              <a:rPr lang="en-US" i="1" dirty="0"/>
              <a:t>u. Chi. Legal f.</a:t>
            </a:r>
            <a:r>
              <a:rPr lang="en-US" dirty="0"/>
              <a:t>, 139.</a:t>
            </a:r>
          </a:p>
          <a:p>
            <a:r>
              <a:rPr lang="en-US" dirty="0"/>
              <a:t>Fahs, B., Swank, E., &amp; McClelland, S. I. (2018). Sexuality, pleasure, power, and danger: Points of tension, contradiction, and conflict.</a:t>
            </a:r>
          </a:p>
          <a:p>
            <a:r>
              <a:rPr lang="en-US" dirty="0"/>
              <a:t>Pease, B. (2002). Rethinking empowerment: A postmodern reappraisal for emancipatory practice. </a:t>
            </a:r>
            <a:r>
              <a:rPr lang="en-US" i="1" dirty="0"/>
              <a:t>The British Journal of Social Work</a:t>
            </a:r>
            <a:r>
              <a:rPr lang="en-US" dirty="0"/>
              <a:t>, </a:t>
            </a:r>
            <a:r>
              <a:rPr lang="en-US" i="1" dirty="0"/>
              <a:t>32</a:t>
            </a:r>
            <a:r>
              <a:rPr lang="en-US" dirty="0"/>
              <a:t>(2), 135-147.</a:t>
            </a:r>
          </a:p>
          <a:p>
            <a:r>
              <a:rPr lang="en-US" dirty="0" err="1"/>
              <a:t>Riger</a:t>
            </a:r>
            <a:r>
              <a:rPr lang="en-US" dirty="0"/>
              <a:t>, S. (2002). What’s wrong with empowerment. In </a:t>
            </a:r>
            <a:r>
              <a:rPr lang="en-US" i="1" dirty="0"/>
              <a:t>A quarter century of community psychology</a:t>
            </a:r>
            <a:r>
              <a:rPr lang="en-US" dirty="0"/>
              <a:t> (pp. 395-408). Springer, Boston, MA.</a:t>
            </a:r>
          </a:p>
          <a:p>
            <a:r>
              <a:rPr lang="en-US" dirty="0"/>
              <a:t>Gutierrez, L. M. (1995). Understanding the empowerment process: Does consciousness make a difference?. </a:t>
            </a:r>
            <a:r>
              <a:rPr lang="en-US" i="1" dirty="0"/>
              <a:t>Social work research</a:t>
            </a:r>
            <a:r>
              <a:rPr lang="en-US" dirty="0"/>
              <a:t>, </a:t>
            </a:r>
            <a:r>
              <a:rPr lang="en-US" i="1" dirty="0"/>
              <a:t>19</a:t>
            </a:r>
            <a:r>
              <a:rPr lang="en-US" dirty="0"/>
              <a:t>(4), 229-237.</a:t>
            </a:r>
          </a:p>
          <a:p>
            <a:r>
              <a:rPr lang="en-US" dirty="0"/>
              <a:t>Rutherford, A. (2018). Feminism, psychology, and the gendering of neoliberal subjectivity: From critique to disruption. </a:t>
            </a:r>
            <a:r>
              <a:rPr lang="en-US" i="1" dirty="0"/>
              <a:t>Theory &amp; Psychology</a:t>
            </a:r>
            <a:r>
              <a:rPr lang="en-US" dirty="0"/>
              <a:t>, </a:t>
            </a:r>
            <a:r>
              <a:rPr lang="en-US" i="1" dirty="0"/>
              <a:t>28</a:t>
            </a:r>
            <a:r>
              <a:rPr lang="en-US" dirty="0"/>
              <a:t>(5), 619-644.</a:t>
            </a:r>
          </a:p>
          <a:p>
            <a:r>
              <a:rPr lang="en-US" dirty="0"/>
              <a:t>Sandra Silverman L.C.S.W. (2015) The Colonized Mind: Gender, Trauma, and Mentalization, Psychoanalytic Dialogues: The International Journal of Relational Perspectives, 25:1, 51-66, DOI: 10.1080/10481885.2015.991246 </a:t>
            </a:r>
          </a:p>
          <a:p>
            <a:r>
              <a:rPr lang="en-US" dirty="0" err="1"/>
              <a:t>Segalo</a:t>
            </a:r>
            <a:r>
              <a:rPr lang="en-US" dirty="0"/>
              <a:t>, P., &amp; Fine, M. (2020). Under lying conditions of gender‐based violence—Decolonial feminism meets epistemic ignorance: Critical transnational conversations. </a:t>
            </a:r>
            <a:r>
              <a:rPr lang="en-US" i="1" dirty="0"/>
              <a:t>Social and Personality Psychology Compass</a:t>
            </a:r>
            <a:r>
              <a:rPr lang="en-US" dirty="0"/>
              <a:t>, </a:t>
            </a:r>
            <a:r>
              <a:rPr lang="en-US" i="1" dirty="0"/>
              <a:t>14</a:t>
            </a:r>
            <a:r>
              <a:rPr lang="en-US" dirty="0"/>
              <a:t>(10), 1-10.</a:t>
            </a:r>
          </a:p>
          <a:p>
            <a:r>
              <a:rPr lang="en-US" dirty="0"/>
              <a:t>Tolman, D. L. (2012). Female adolescents, sexual empowerment and desire: A missing discourse of gender inequity. </a:t>
            </a:r>
            <a:r>
              <a:rPr lang="en-US" i="1" dirty="0"/>
              <a:t>Sex Roles</a:t>
            </a:r>
            <a:r>
              <a:rPr lang="en-US" dirty="0"/>
              <a:t>, </a:t>
            </a:r>
            <a:r>
              <a:rPr lang="en-US" i="1" dirty="0"/>
              <a:t>66</a:t>
            </a:r>
            <a:r>
              <a:rPr lang="en-US" dirty="0"/>
              <a:t>(11), 746-757.</a:t>
            </a:r>
          </a:p>
          <a:p>
            <a:r>
              <a:rPr lang="en-US" dirty="0"/>
              <a:t>Tolman, D. L., &amp; Head, J. C. (2021). Opening the Black Box: A primer for the Listening Guide method of narrative inquiry. </a:t>
            </a:r>
            <a:r>
              <a:rPr lang="en-US" i="1" dirty="0"/>
              <a:t>Qualitative Psychology</a:t>
            </a:r>
            <a:r>
              <a:rPr lang="en-US" dirty="0"/>
              <a:t>, </a:t>
            </a:r>
            <a:r>
              <a:rPr lang="en-US" i="1" dirty="0"/>
              <a:t>8</a:t>
            </a:r>
            <a:r>
              <a:rPr lang="en-US" dirty="0"/>
              <a:t>(2), 152.</a:t>
            </a:r>
          </a:p>
          <a:p>
            <a:r>
              <a:rPr lang="en-US" dirty="0"/>
              <a:t>Vance, C. S. (1984). Pleasure and danger: Toward a politics of sexuality. </a:t>
            </a:r>
            <a:r>
              <a:rPr lang="en-US" i="1" dirty="0"/>
              <a:t>Pleasure and danger: Exploring female sexuality</a:t>
            </a:r>
            <a:r>
              <a:rPr lang="en-US" dirty="0"/>
              <a:t>, </a:t>
            </a:r>
            <a:r>
              <a:rPr lang="en-US" i="1" dirty="0"/>
              <a:t>1</a:t>
            </a:r>
            <a:r>
              <a:rPr lang="en-US" dirty="0"/>
              <a:t>(3).</a:t>
            </a:r>
          </a:p>
        </p:txBody>
      </p:sp>
    </p:spTree>
    <p:extLst>
      <p:ext uri="{BB962C8B-B14F-4D97-AF65-F5344CB8AC3E}">
        <p14:creationId xmlns:p14="http://schemas.microsoft.com/office/powerpoint/2010/main" val="3786629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EC5B12-9FF3-41FE-B789-2696F5195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FCEE13B-EFB1-46F2-BC11-110F05BFB6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9630" y="1852474"/>
            <a:ext cx="0" cy="3394558"/>
          </a:xfrm>
          <a:prstGeom prst="line">
            <a:avLst/>
          </a:prstGeom>
          <a:ln w="254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258844D-6035-44EC-8800-B7FBF81492F1}"/>
              </a:ext>
            </a:extLst>
          </p:cNvPr>
          <p:cNvGraphicFramePr>
            <a:graphicFrameLocks noGrp="1"/>
          </p:cNvGraphicFramePr>
          <p:nvPr>
            <p:ph idx="1"/>
            <p:extLst>
              <p:ext uri="{D42A27DB-BD31-4B8C-83A1-F6EECF244321}">
                <p14:modId xmlns:p14="http://schemas.microsoft.com/office/powerpoint/2010/main" val="3005502785"/>
              </p:ext>
            </p:extLst>
          </p:nvPr>
        </p:nvGraphicFramePr>
        <p:xfrm>
          <a:off x="5214938" y="985838"/>
          <a:ext cx="6024561" cy="49196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Footer Placeholder 5">
            <a:extLst>
              <a:ext uri="{FF2B5EF4-FFF2-40B4-BE49-F238E27FC236}">
                <a16:creationId xmlns:a16="http://schemas.microsoft.com/office/drawing/2014/main" id="{19D5BB45-1498-8947-83D3-6600E2614179}"/>
              </a:ext>
            </a:extLst>
          </p:cNvPr>
          <p:cNvSpPr>
            <a:spLocks noGrp="1"/>
          </p:cNvSpPr>
          <p:nvPr>
            <p:ph type="ftr" sz="quarter" idx="11"/>
          </p:nvPr>
        </p:nvSpPr>
        <p:spPr>
          <a:xfrm>
            <a:off x="1249133" y="6010835"/>
            <a:ext cx="9535408" cy="637653"/>
          </a:xfrm>
        </p:spPr>
        <p:txBody>
          <a:bodyPr/>
          <a:lstStyle/>
          <a:p>
            <a:r>
              <a:rPr lang="en-US"/>
              <a:t>1 Bay-Cheng (2012). </a:t>
            </a:r>
          </a:p>
          <a:p>
            <a:r>
              <a:rPr lang="en-US"/>
              <a:t>2 Pease (2002); Riger (1993); Gutierrez et al. (1995) </a:t>
            </a:r>
          </a:p>
          <a:p>
            <a:r>
              <a:rPr lang="en-US"/>
              <a:t>3 Rutherford (2018)</a:t>
            </a:r>
            <a:endParaRPr lang="en-US" dirty="0"/>
          </a:p>
        </p:txBody>
      </p:sp>
      <p:pic>
        <p:nvPicPr>
          <p:cNvPr id="1028" name="Picture 4" descr="Pin on Art">
            <a:extLst>
              <a:ext uri="{FF2B5EF4-FFF2-40B4-BE49-F238E27FC236}">
                <a16:creationId xmlns:a16="http://schemas.microsoft.com/office/drawing/2014/main" id="{45618C39-EEA0-8A44-A9A1-6F131906E40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9007"/>
          <a:stretch/>
        </p:blipFill>
        <p:spPr bwMode="auto">
          <a:xfrm>
            <a:off x="394024" y="1000403"/>
            <a:ext cx="3491897" cy="490930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D71E4DB-2F81-804A-82D8-E3A0F347ABA5}"/>
              </a:ext>
            </a:extLst>
          </p:cNvPr>
          <p:cNvSpPr>
            <a:spLocks noGrp="1"/>
          </p:cNvSpPr>
          <p:nvPr>
            <p:ph type="title"/>
          </p:nvPr>
        </p:nvSpPr>
        <p:spPr>
          <a:xfrm>
            <a:off x="456922" y="4857192"/>
            <a:ext cx="3428999" cy="1100975"/>
          </a:xfrm>
          <a:noFill/>
        </p:spPr>
        <p:txBody>
          <a:bodyPr>
            <a:normAutofit/>
          </a:bodyPr>
          <a:lstStyle/>
          <a:p>
            <a:pPr algn="ctr"/>
            <a:r>
              <a:rPr lang="en-US" b="1" dirty="0">
                <a:solidFill>
                  <a:schemeClr val="tx1"/>
                </a:solidFill>
              </a:rPr>
              <a:t>Background</a:t>
            </a:r>
          </a:p>
        </p:txBody>
      </p:sp>
      <p:pic>
        <p:nvPicPr>
          <p:cNvPr id="3" name="Audio Recording Apr 19, 2022 at 12:10:04 PM" descr="Audio Recording Apr 19, 2022 at 12:10:04 PM">
            <a:hlinkClick r:id="" action="ppaction://media"/>
            <a:extLst>
              <a:ext uri="{FF2B5EF4-FFF2-40B4-BE49-F238E27FC236}">
                <a16:creationId xmlns:a16="http://schemas.microsoft.com/office/drawing/2014/main" id="{E2C46512-8293-1441-A791-9C27B67FA94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496549" y="190774"/>
            <a:ext cx="812800" cy="812800"/>
          </a:xfrm>
          <a:prstGeom prst="rect">
            <a:avLst/>
          </a:prstGeom>
        </p:spPr>
      </p:pic>
    </p:spTree>
    <p:extLst>
      <p:ext uri="{BB962C8B-B14F-4D97-AF65-F5344CB8AC3E}">
        <p14:creationId xmlns:p14="http://schemas.microsoft.com/office/powerpoint/2010/main" val="173309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6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19EC5B12-9FF3-41FE-B789-2696F5195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0">
            <a:extLst>
              <a:ext uri="{FF2B5EF4-FFF2-40B4-BE49-F238E27FC236}">
                <a16:creationId xmlns:a16="http://schemas.microsoft.com/office/drawing/2014/main" id="{4FCEE13B-EFB1-46F2-BC11-110F05BFB6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9630" y="1852474"/>
            <a:ext cx="0" cy="3394558"/>
          </a:xfrm>
          <a:prstGeom prst="line">
            <a:avLst/>
          </a:prstGeom>
          <a:ln w="254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17" name="Content Placeholder 2">
            <a:extLst>
              <a:ext uri="{FF2B5EF4-FFF2-40B4-BE49-F238E27FC236}">
                <a16:creationId xmlns:a16="http://schemas.microsoft.com/office/drawing/2014/main" id="{CB04112D-F48E-4819-AE8A-CE4BC357BD39}"/>
              </a:ext>
            </a:extLst>
          </p:cNvPr>
          <p:cNvGraphicFramePr>
            <a:graphicFrameLocks noGrp="1"/>
          </p:cNvGraphicFramePr>
          <p:nvPr>
            <p:ph idx="1"/>
            <p:extLst>
              <p:ext uri="{D42A27DB-BD31-4B8C-83A1-F6EECF244321}">
                <p14:modId xmlns:p14="http://schemas.microsoft.com/office/powerpoint/2010/main" val="988743000"/>
              </p:ext>
            </p:extLst>
          </p:nvPr>
        </p:nvGraphicFramePr>
        <p:xfrm>
          <a:off x="5214938" y="985838"/>
          <a:ext cx="6024561" cy="49196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Picture 4" descr="Pin on Art">
            <a:extLst>
              <a:ext uri="{FF2B5EF4-FFF2-40B4-BE49-F238E27FC236}">
                <a16:creationId xmlns:a16="http://schemas.microsoft.com/office/drawing/2014/main" id="{EED3CD52-3568-644F-B1B2-7800D5E25960}"/>
              </a:ext>
            </a:extLst>
          </p:cNvPr>
          <p:cNvPicPr>
            <a:picLocks noChangeAspect="1" noChangeArrowheads="1"/>
          </p:cNvPicPr>
          <p:nvPr/>
        </p:nvPicPr>
        <p:blipFill rotWithShape="1">
          <a:blip r:embed="rId10">
            <a:duotone>
              <a:prstClr val="black"/>
              <a:schemeClr val="accent6">
                <a:tint val="45000"/>
                <a:satMod val="400000"/>
              </a:schemeClr>
            </a:duotone>
            <a:extLst>
              <a:ext uri="{28A0092B-C50C-407E-A947-70E740481C1C}">
                <a14:useLocalDpi xmlns:a14="http://schemas.microsoft.com/office/drawing/2010/main" val="0"/>
              </a:ext>
            </a:extLst>
          </a:blip>
          <a:srcRect t="9007"/>
          <a:stretch/>
        </p:blipFill>
        <p:spPr bwMode="auto">
          <a:xfrm flipH="1">
            <a:off x="666473" y="938073"/>
            <a:ext cx="3323712" cy="490930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669D267C-48FA-5249-ABFE-4332762DF406}"/>
              </a:ext>
            </a:extLst>
          </p:cNvPr>
          <p:cNvSpPr txBox="1">
            <a:spLocks/>
          </p:cNvSpPr>
          <p:nvPr/>
        </p:nvSpPr>
        <p:spPr>
          <a:xfrm>
            <a:off x="643422" y="4818952"/>
            <a:ext cx="3428999" cy="1100975"/>
          </a:xfrm>
          <a:prstGeom prst="rect">
            <a:avLst/>
          </a:prstGeom>
          <a:noFill/>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gn="ctr"/>
            <a:r>
              <a:rPr lang="en-US" b="1" dirty="0">
                <a:solidFill>
                  <a:schemeClr val="bg1"/>
                </a:solidFill>
              </a:rPr>
              <a:t>Method</a:t>
            </a:r>
          </a:p>
        </p:txBody>
      </p:sp>
      <p:pic>
        <p:nvPicPr>
          <p:cNvPr id="2" name="Audio Recording Apr 19, 2022 at 12:12:22 PM" descr="Audio Recording Apr 19, 2022 at 12:12:22 PM">
            <a:hlinkClick r:id="" action="ppaction://media"/>
            <a:extLst>
              <a:ext uri="{FF2B5EF4-FFF2-40B4-BE49-F238E27FC236}">
                <a16:creationId xmlns:a16="http://schemas.microsoft.com/office/drawing/2014/main" id="{8656DA73-95A9-D240-9A89-79F8F9C917C4}"/>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013918" y="173038"/>
            <a:ext cx="812800" cy="812800"/>
          </a:xfrm>
          <a:prstGeom prst="rect">
            <a:avLst/>
          </a:prstGeom>
        </p:spPr>
      </p:pic>
    </p:spTree>
    <p:extLst>
      <p:ext uri="{BB962C8B-B14F-4D97-AF65-F5344CB8AC3E}">
        <p14:creationId xmlns:p14="http://schemas.microsoft.com/office/powerpoint/2010/main" val="310209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6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5305C3-9940-4541-9DEE-9AE9C3EA6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41AC345-EF35-499A-B575-4837FEF46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4" y="841778"/>
            <a:ext cx="3876811" cy="5127565"/>
          </a:xfrm>
          <a:custGeom>
            <a:avLst/>
            <a:gdLst>
              <a:gd name="connsiteX0" fmla="*/ 1941583 w 3876811"/>
              <a:gd name="connsiteY0" fmla="*/ 0 h 5127565"/>
              <a:gd name="connsiteX1" fmla="*/ 2111641 w 3876811"/>
              <a:gd name="connsiteY1" fmla="*/ 149098 h 5127565"/>
              <a:gd name="connsiteX2" fmla="*/ 3370494 w 3876811"/>
              <a:gd name="connsiteY2" fmla="*/ 774450 h 5127565"/>
              <a:gd name="connsiteX3" fmla="*/ 3876811 w 3876811"/>
              <a:gd name="connsiteY3" fmla="*/ 1854685 h 5127565"/>
              <a:gd name="connsiteX4" fmla="*/ 3876810 w 3876811"/>
              <a:gd name="connsiteY4" fmla="*/ 2507216 h 5127565"/>
              <a:gd name="connsiteX5" fmla="*/ 3872563 w 3876811"/>
              <a:gd name="connsiteY5" fmla="*/ 5127565 h 5127565"/>
              <a:gd name="connsiteX6" fmla="*/ 4248 w 3876811"/>
              <a:gd name="connsiteY6" fmla="*/ 5127565 h 5127565"/>
              <a:gd name="connsiteX7" fmla="*/ 0 w 3876811"/>
              <a:gd name="connsiteY7" fmla="*/ 2507216 h 5127565"/>
              <a:gd name="connsiteX8" fmla="*/ 1 w 3876811"/>
              <a:gd name="connsiteY8" fmla="*/ 1854685 h 5127565"/>
              <a:gd name="connsiteX9" fmla="*/ 506320 w 3876811"/>
              <a:gd name="connsiteY9" fmla="*/ 774450 h 5127565"/>
              <a:gd name="connsiteX10" fmla="*/ 1765173 w 3876811"/>
              <a:gd name="connsiteY10" fmla="*/ 149098 h 51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C071BDA1-F0B0-41DF-BC28-7DDA5D3CD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7" y="759617"/>
            <a:ext cx="4014345" cy="5291886"/>
          </a:xfrm>
          <a:custGeom>
            <a:avLst/>
            <a:gdLst>
              <a:gd name="connsiteX0" fmla="*/ 2010463 w 4014345"/>
              <a:gd name="connsiteY0" fmla="*/ 0 h 5302828"/>
              <a:gd name="connsiteX1" fmla="*/ 2186554 w 4014345"/>
              <a:gd name="connsiteY1" fmla="*/ 153908 h 5302828"/>
              <a:gd name="connsiteX2" fmla="*/ 3490066 w 4014345"/>
              <a:gd name="connsiteY2" fmla="*/ 799434 h 5302828"/>
              <a:gd name="connsiteX3" fmla="*/ 4014345 w 4014345"/>
              <a:gd name="connsiteY3" fmla="*/ 1914517 h 5302828"/>
              <a:gd name="connsiteX4" fmla="*/ 4014344 w 4014345"/>
              <a:gd name="connsiteY4" fmla="*/ 2588099 h 5302828"/>
              <a:gd name="connsiteX5" fmla="*/ 4009930 w 4014345"/>
              <a:gd name="connsiteY5" fmla="*/ 5302828 h 5302828"/>
              <a:gd name="connsiteX6" fmla="*/ 4415 w 4014345"/>
              <a:gd name="connsiteY6" fmla="*/ 5302828 h 5302828"/>
              <a:gd name="connsiteX7" fmla="*/ 0 w 4014345"/>
              <a:gd name="connsiteY7" fmla="*/ 2588099 h 5302828"/>
              <a:gd name="connsiteX8" fmla="*/ 1 w 4014345"/>
              <a:gd name="connsiteY8" fmla="*/ 1914517 h 5302828"/>
              <a:gd name="connsiteX9" fmla="*/ 524282 w 4014345"/>
              <a:gd name="connsiteY9" fmla="*/ 799434 h 5302828"/>
              <a:gd name="connsiteX10" fmla="*/ 1827794 w 4014345"/>
              <a:gd name="connsiteY10" fmla="*/ 153908 h 530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345" h="5302828">
                <a:moveTo>
                  <a:pt x="2010463" y="0"/>
                </a:moveTo>
                <a:lnTo>
                  <a:pt x="2186554" y="153908"/>
                </a:lnTo>
                <a:cubicBezTo>
                  <a:pt x="2623188" y="490280"/>
                  <a:pt x="3115215" y="582934"/>
                  <a:pt x="3490066" y="799434"/>
                </a:cubicBezTo>
                <a:cubicBezTo>
                  <a:pt x="3850510" y="1050687"/>
                  <a:pt x="4014345" y="1338834"/>
                  <a:pt x="4014345" y="1914517"/>
                </a:cubicBezTo>
                <a:cubicBezTo>
                  <a:pt x="4014345" y="2139044"/>
                  <a:pt x="4014344" y="2363572"/>
                  <a:pt x="4014344" y="2588099"/>
                </a:cubicBezTo>
                <a:lnTo>
                  <a:pt x="4009930" y="5302828"/>
                </a:lnTo>
                <a:lnTo>
                  <a:pt x="4415" y="5302828"/>
                </a:lnTo>
                <a:lnTo>
                  <a:pt x="0" y="2588099"/>
                </a:lnTo>
                <a:cubicBezTo>
                  <a:pt x="0" y="2363572"/>
                  <a:pt x="1" y="2139044"/>
                  <a:pt x="1" y="1914517"/>
                </a:cubicBezTo>
                <a:cubicBezTo>
                  <a:pt x="1" y="1338834"/>
                  <a:pt x="163838" y="1050687"/>
                  <a:pt x="524282" y="799434"/>
                </a:cubicBezTo>
                <a:cubicBezTo>
                  <a:pt x="899134" y="582934"/>
                  <a:pt x="1391162" y="490280"/>
                  <a:pt x="1827794" y="153908"/>
                </a:cubicBezTo>
                <a:close/>
              </a:path>
            </a:pathLst>
          </a:custGeom>
          <a:noFill/>
          <a:ln w="25400" cap="rnd">
            <a:solidFill>
              <a:schemeClr val="bg2">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BCBE95B8-0098-48F8-B275-99CE67E9DCD9}"/>
              </a:ext>
            </a:extLst>
          </p:cNvPr>
          <p:cNvGraphicFramePr>
            <a:graphicFrameLocks noGrp="1"/>
          </p:cNvGraphicFramePr>
          <p:nvPr>
            <p:ph idx="1"/>
            <p:extLst>
              <p:ext uri="{D42A27DB-BD31-4B8C-83A1-F6EECF244321}">
                <p14:modId xmlns:p14="http://schemas.microsoft.com/office/powerpoint/2010/main" val="1254611985"/>
              </p:ext>
            </p:extLst>
          </p:nvPr>
        </p:nvGraphicFramePr>
        <p:xfrm>
          <a:off x="5718748" y="952500"/>
          <a:ext cx="5520752" cy="50060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Picture 2" descr="THE HELD ESSAYS ON VISUAL ART On Georgia O&amp;#39;Keeffe, In and Out of Sight –  The Brooklyn Rail">
            <a:extLst>
              <a:ext uri="{FF2B5EF4-FFF2-40B4-BE49-F238E27FC236}">
                <a16:creationId xmlns:a16="http://schemas.microsoft.com/office/drawing/2014/main" id="{C04FEE9A-6818-7447-AFD5-ED9EE1AA10B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3" b="14688"/>
          <a:stretch/>
        </p:blipFill>
        <p:spPr bwMode="auto">
          <a:xfrm>
            <a:off x="1097102" y="856277"/>
            <a:ext cx="3876811" cy="5127565"/>
          </a:xfrm>
          <a:custGeom>
            <a:avLst/>
            <a:gdLst/>
            <a:ahLst/>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9485F47-216D-7D4E-9632-FB8C21FC12D8}"/>
              </a:ext>
            </a:extLst>
          </p:cNvPr>
          <p:cNvSpPr>
            <a:spLocks noGrp="1"/>
          </p:cNvSpPr>
          <p:nvPr>
            <p:ph type="title"/>
          </p:nvPr>
        </p:nvSpPr>
        <p:spPr>
          <a:xfrm>
            <a:off x="1489022" y="3473437"/>
            <a:ext cx="3117954" cy="674337"/>
          </a:xfrm>
          <a:solidFill>
            <a:schemeClr val="bg1">
              <a:lumMod val="75000"/>
              <a:alpha val="60000"/>
            </a:schemeClr>
          </a:solidFill>
        </p:spPr>
        <p:txBody>
          <a:bodyPr>
            <a:normAutofit fontScale="90000"/>
          </a:bodyPr>
          <a:lstStyle/>
          <a:p>
            <a:pPr algn="ctr"/>
            <a:r>
              <a:rPr lang="en-US" b="1" dirty="0"/>
              <a:t>Voices </a:t>
            </a:r>
          </a:p>
        </p:txBody>
      </p:sp>
      <p:sp>
        <p:nvSpPr>
          <p:cNvPr id="10" name="Rectangle 9">
            <a:extLst>
              <a:ext uri="{FF2B5EF4-FFF2-40B4-BE49-F238E27FC236}">
                <a16:creationId xmlns:a16="http://schemas.microsoft.com/office/drawing/2014/main" id="{2F25EE2C-08CE-8D47-A79C-A776388B3C64}"/>
              </a:ext>
            </a:extLst>
          </p:cNvPr>
          <p:cNvSpPr/>
          <p:nvPr/>
        </p:nvSpPr>
        <p:spPr>
          <a:xfrm>
            <a:off x="197996" y="5949306"/>
            <a:ext cx="5086698" cy="545623"/>
          </a:xfrm>
          <a:prstGeom prst="rect">
            <a:avLst/>
          </a:prstGeom>
          <a:ln>
            <a:solidFill>
              <a:srgbClr val="92D05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2" name="Group 11">
            <a:extLst>
              <a:ext uri="{FF2B5EF4-FFF2-40B4-BE49-F238E27FC236}">
                <a16:creationId xmlns:a16="http://schemas.microsoft.com/office/drawing/2014/main" id="{97B61A31-F4A4-984E-A40B-BD8C12411044}"/>
              </a:ext>
            </a:extLst>
          </p:cNvPr>
          <p:cNvGrpSpPr/>
          <p:nvPr/>
        </p:nvGrpSpPr>
        <p:grpSpPr>
          <a:xfrm>
            <a:off x="474033" y="5624586"/>
            <a:ext cx="3560688" cy="639158"/>
            <a:chOff x="276037" y="67644"/>
            <a:chExt cx="3864526" cy="649440"/>
          </a:xfrm>
        </p:grpSpPr>
        <p:sp>
          <p:nvSpPr>
            <p:cNvPr id="15" name="Rounded Rectangle 14">
              <a:extLst>
                <a:ext uri="{FF2B5EF4-FFF2-40B4-BE49-F238E27FC236}">
                  <a16:creationId xmlns:a16="http://schemas.microsoft.com/office/drawing/2014/main" id="{88F7B483-2E95-484D-B0E9-D37989B3F9F2}"/>
                </a:ext>
              </a:extLst>
            </p:cNvPr>
            <p:cNvSpPr/>
            <p:nvPr/>
          </p:nvSpPr>
          <p:spPr>
            <a:xfrm>
              <a:off x="276037" y="67644"/>
              <a:ext cx="3864526" cy="649440"/>
            </a:xfrm>
            <a:prstGeom prst="roundRect">
              <a:avLst/>
            </a:prstGeom>
            <a:solidFill>
              <a:srgbClr val="95D0A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6" name="Rounded Rectangle 5">
              <a:extLst>
                <a:ext uri="{FF2B5EF4-FFF2-40B4-BE49-F238E27FC236}">
                  <a16:creationId xmlns:a16="http://schemas.microsoft.com/office/drawing/2014/main" id="{C841C6E6-6583-A74A-93CB-E49E7160D25A}"/>
                </a:ext>
              </a:extLst>
            </p:cNvPr>
            <p:cNvSpPr txBox="1"/>
            <p:nvPr/>
          </p:nvSpPr>
          <p:spPr>
            <a:xfrm>
              <a:off x="307740" y="99347"/>
              <a:ext cx="3801120" cy="586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70" tIns="0" rIns="146070" bIns="0" numCol="1" spcCol="1270" anchor="ctr" anchorCtr="0">
              <a:noAutofit/>
            </a:bodyPr>
            <a:lstStyle/>
            <a:p>
              <a:pPr marL="0" lvl="0" indent="0" algn="l" defTabSz="889000">
                <a:lnSpc>
                  <a:spcPct val="90000"/>
                </a:lnSpc>
                <a:spcBef>
                  <a:spcPct val="0"/>
                </a:spcBef>
                <a:spcAft>
                  <a:spcPct val="35000"/>
                </a:spcAft>
                <a:buNone/>
              </a:pPr>
              <a:r>
                <a:rPr lang="en-US" sz="2000" kern="1200" dirty="0"/>
                <a:t>Voice of the Self </a:t>
              </a:r>
            </a:p>
          </p:txBody>
        </p:sp>
      </p:grpSp>
      <p:pic>
        <p:nvPicPr>
          <p:cNvPr id="3" name="Audio Recording Apr 19, 2022 at 12:19:36 PM" descr="Audio Recording Apr 19, 2022 at 12:19:36 PM">
            <a:hlinkClick r:id="" action="ppaction://media"/>
            <a:extLst>
              <a:ext uri="{FF2B5EF4-FFF2-40B4-BE49-F238E27FC236}">
                <a16:creationId xmlns:a16="http://schemas.microsoft.com/office/drawing/2014/main" id="{6C7D1A07-1448-0B40-A15C-67F5C6A5C916}"/>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902950" y="139700"/>
            <a:ext cx="812800" cy="812800"/>
          </a:xfrm>
          <a:prstGeom prst="rect">
            <a:avLst/>
          </a:prstGeom>
        </p:spPr>
      </p:pic>
    </p:spTree>
    <p:extLst>
      <p:ext uri="{BB962C8B-B14F-4D97-AF65-F5344CB8AC3E}">
        <p14:creationId xmlns:p14="http://schemas.microsoft.com/office/powerpoint/2010/main" val="172150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1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3DAE111-3ABA-9D46-ABD2-6952715F5AE2}"/>
              </a:ext>
            </a:extLst>
          </p:cNvPr>
          <p:cNvSpPr txBox="1">
            <a:spLocks/>
          </p:cNvSpPr>
          <p:nvPr/>
        </p:nvSpPr>
        <p:spPr>
          <a:xfrm>
            <a:off x="593287" y="566461"/>
            <a:ext cx="3428999" cy="1100975"/>
          </a:xfrm>
          <a:prstGeom prst="rect">
            <a:avLst/>
          </a:prstGeom>
          <a:noFill/>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gn="ctr"/>
            <a:r>
              <a:rPr lang="en-US" b="1" dirty="0">
                <a:solidFill>
                  <a:schemeClr val="tx1"/>
                </a:solidFill>
              </a:rPr>
              <a:t>Analysis</a:t>
            </a:r>
          </a:p>
        </p:txBody>
      </p:sp>
      <p:cxnSp>
        <p:nvCxnSpPr>
          <p:cNvPr id="9" name="Straight Connector 8">
            <a:extLst>
              <a:ext uri="{FF2B5EF4-FFF2-40B4-BE49-F238E27FC236}">
                <a16:creationId xmlns:a16="http://schemas.microsoft.com/office/drawing/2014/main" id="{32FD1F83-8C74-DE49-9F7D-9D71CF0D1403}"/>
              </a:ext>
            </a:extLst>
          </p:cNvPr>
          <p:cNvCxnSpPr>
            <a:cxnSpLocks/>
          </p:cNvCxnSpPr>
          <p:nvPr/>
        </p:nvCxnSpPr>
        <p:spPr>
          <a:xfrm>
            <a:off x="1613648" y="1613648"/>
            <a:ext cx="4222376" cy="0"/>
          </a:xfrm>
          <a:prstGeom prst="line">
            <a:avLst/>
          </a:prstGeom>
          <a:ln w="38100">
            <a:headEnd w="lg" len="lg"/>
          </a:ln>
        </p:spPr>
        <p:style>
          <a:lnRef idx="1">
            <a:schemeClr val="accent1"/>
          </a:lnRef>
          <a:fillRef idx="0">
            <a:schemeClr val="accent1"/>
          </a:fillRef>
          <a:effectRef idx="0">
            <a:schemeClr val="accent1"/>
          </a:effectRef>
          <a:fontRef idx="minor">
            <a:schemeClr val="tx1"/>
          </a:fontRef>
        </p:style>
      </p:cxnSp>
      <p:pic>
        <p:nvPicPr>
          <p:cNvPr id="10" name="Picture 2" descr="A New Show Traces How a Young Georgia O&amp;#39;Keeffe Transitioned From Drawings  to Her Masterly Oil Paintings—See Images Here">
            <a:extLst>
              <a:ext uri="{FF2B5EF4-FFF2-40B4-BE49-F238E27FC236}">
                <a16:creationId xmlns:a16="http://schemas.microsoft.com/office/drawing/2014/main" id="{86BEDA14-2A4F-DA48-B487-02EC3EDB0F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67" t="1" r="840" b="1"/>
          <a:stretch/>
        </p:blipFill>
        <p:spPr bwMode="auto">
          <a:xfrm>
            <a:off x="10595660" y="1805885"/>
            <a:ext cx="2667741" cy="3451916"/>
          </a:xfrm>
          <a:custGeom>
            <a:avLst/>
            <a:gdLst/>
            <a:ahLst/>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noFill/>
          <a:extLst>
            <a:ext uri="{909E8E84-426E-40DD-AFC4-6F175D3DCCD1}">
              <a14:hiddenFill xmlns:a14="http://schemas.microsoft.com/office/drawing/2010/main">
                <a:solidFill>
                  <a:srgbClr val="FFFFFF"/>
                </a:solidFill>
              </a14:hiddenFill>
            </a:ext>
          </a:extLst>
        </p:spPr>
      </p:pic>
      <p:pic>
        <p:nvPicPr>
          <p:cNvPr id="11" name="Picture 2" descr="Georgia O&amp;#39;Keeffe. Abstraction Blue. 1927 | MoMA">
            <a:extLst>
              <a:ext uri="{FF2B5EF4-FFF2-40B4-BE49-F238E27FC236}">
                <a16:creationId xmlns:a16="http://schemas.microsoft.com/office/drawing/2014/main" id="{97BB59C3-3C44-E54B-A318-D52AF197206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03" r="2" b="2"/>
          <a:stretch/>
        </p:blipFill>
        <p:spPr bwMode="auto">
          <a:xfrm rot="10800000">
            <a:off x="9162451" y="-1132468"/>
            <a:ext cx="2609897" cy="3451913"/>
          </a:xfrm>
          <a:custGeom>
            <a:avLst/>
            <a:gdLst/>
            <a:ahLst/>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33963E1E-F3AE-9842-8CF8-AD564450B7FF}"/>
              </a:ext>
            </a:extLst>
          </p:cNvPr>
          <p:cNvSpPr/>
          <p:nvPr/>
        </p:nvSpPr>
        <p:spPr>
          <a:xfrm>
            <a:off x="6936192" y="2717624"/>
            <a:ext cx="2786032" cy="365780"/>
          </a:xfrm>
          <a:prstGeom prst="rect">
            <a:avLst/>
          </a:prstGeom>
          <a:ln>
            <a:solidFill>
              <a:srgbClr val="92D05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7" name="Group 16">
            <a:extLst>
              <a:ext uri="{FF2B5EF4-FFF2-40B4-BE49-F238E27FC236}">
                <a16:creationId xmlns:a16="http://schemas.microsoft.com/office/drawing/2014/main" id="{ACF584E9-AB0A-1148-BC60-7F5A8037A7CB}"/>
              </a:ext>
            </a:extLst>
          </p:cNvPr>
          <p:cNvGrpSpPr/>
          <p:nvPr/>
        </p:nvGrpSpPr>
        <p:grpSpPr>
          <a:xfrm>
            <a:off x="7212229" y="2392904"/>
            <a:ext cx="1950222" cy="428485"/>
            <a:chOff x="276037" y="67644"/>
            <a:chExt cx="3864526" cy="649440"/>
          </a:xfrm>
        </p:grpSpPr>
        <p:sp>
          <p:nvSpPr>
            <p:cNvPr id="18" name="Rounded Rectangle 17">
              <a:extLst>
                <a:ext uri="{FF2B5EF4-FFF2-40B4-BE49-F238E27FC236}">
                  <a16:creationId xmlns:a16="http://schemas.microsoft.com/office/drawing/2014/main" id="{C379655C-ED04-1741-8144-88548482DC01}"/>
                </a:ext>
              </a:extLst>
            </p:cNvPr>
            <p:cNvSpPr/>
            <p:nvPr/>
          </p:nvSpPr>
          <p:spPr>
            <a:xfrm>
              <a:off x="276037" y="67644"/>
              <a:ext cx="3864526" cy="649440"/>
            </a:xfrm>
            <a:prstGeom prst="roundRect">
              <a:avLst/>
            </a:prstGeom>
            <a:solidFill>
              <a:srgbClr val="95D0A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Rounded Rectangle 5">
              <a:extLst>
                <a:ext uri="{FF2B5EF4-FFF2-40B4-BE49-F238E27FC236}">
                  <a16:creationId xmlns:a16="http://schemas.microsoft.com/office/drawing/2014/main" id="{AF2A46F3-2601-434C-9582-3362A1D50DD8}"/>
                </a:ext>
              </a:extLst>
            </p:cNvPr>
            <p:cNvSpPr txBox="1"/>
            <p:nvPr/>
          </p:nvSpPr>
          <p:spPr>
            <a:xfrm>
              <a:off x="307740" y="99347"/>
              <a:ext cx="3801120" cy="586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70" tIns="0" rIns="146070" bIns="0" numCol="1" spcCol="1270" anchor="ctr" anchorCtr="0">
              <a:noAutofit/>
            </a:bodyPr>
            <a:lstStyle/>
            <a:p>
              <a:pPr marL="0" lvl="0" indent="0" algn="l" defTabSz="889000">
                <a:lnSpc>
                  <a:spcPct val="90000"/>
                </a:lnSpc>
                <a:spcBef>
                  <a:spcPct val="0"/>
                </a:spcBef>
                <a:spcAft>
                  <a:spcPct val="35000"/>
                </a:spcAft>
                <a:buNone/>
              </a:pPr>
              <a:r>
                <a:rPr lang="en-US" kern="1200" dirty="0"/>
                <a:t>Voice of the Self </a:t>
              </a:r>
            </a:p>
          </p:txBody>
        </p:sp>
      </p:grpSp>
      <p:sp>
        <p:nvSpPr>
          <p:cNvPr id="12" name="Rectangle 11">
            <a:extLst>
              <a:ext uri="{FF2B5EF4-FFF2-40B4-BE49-F238E27FC236}">
                <a16:creationId xmlns:a16="http://schemas.microsoft.com/office/drawing/2014/main" id="{85C28A3B-AC66-8E4F-80F3-5F2AE9D71AB2}"/>
              </a:ext>
            </a:extLst>
          </p:cNvPr>
          <p:cNvSpPr/>
          <p:nvPr/>
        </p:nvSpPr>
        <p:spPr>
          <a:xfrm>
            <a:off x="6936192" y="3591707"/>
            <a:ext cx="2786032" cy="386652"/>
          </a:xfrm>
          <a:prstGeom prst="rect">
            <a:avLst/>
          </a:prstGeom>
          <a:ln>
            <a:solidFill>
              <a:schemeClr val="accent6">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3" name="Group 12">
            <a:extLst>
              <a:ext uri="{FF2B5EF4-FFF2-40B4-BE49-F238E27FC236}">
                <a16:creationId xmlns:a16="http://schemas.microsoft.com/office/drawing/2014/main" id="{F1FA5E77-FB94-114F-8AE9-10753AD91D81}"/>
              </a:ext>
            </a:extLst>
          </p:cNvPr>
          <p:cNvGrpSpPr/>
          <p:nvPr/>
        </p:nvGrpSpPr>
        <p:grpSpPr>
          <a:xfrm>
            <a:off x="7212230" y="3236681"/>
            <a:ext cx="2129068" cy="428485"/>
            <a:chOff x="276037" y="3848724"/>
            <a:chExt cx="3864526" cy="826560"/>
          </a:xfrm>
          <a:solidFill>
            <a:schemeClr val="accent6">
              <a:lumMod val="60000"/>
              <a:lumOff val="40000"/>
            </a:schemeClr>
          </a:solidFill>
        </p:grpSpPr>
        <p:sp>
          <p:nvSpPr>
            <p:cNvPr id="14" name="Rounded Rectangle 13">
              <a:extLst>
                <a:ext uri="{FF2B5EF4-FFF2-40B4-BE49-F238E27FC236}">
                  <a16:creationId xmlns:a16="http://schemas.microsoft.com/office/drawing/2014/main" id="{6D468C8E-80F8-9649-92D9-09BB7218EB61}"/>
                </a:ext>
              </a:extLst>
            </p:cNvPr>
            <p:cNvSpPr/>
            <p:nvPr/>
          </p:nvSpPr>
          <p:spPr>
            <a:xfrm>
              <a:off x="276037" y="3848724"/>
              <a:ext cx="3864526" cy="826560"/>
            </a:xfrm>
            <a:prstGeom prst="roundRect">
              <a:avLst/>
            </a:prstGeom>
            <a:grpFill/>
            <a:ln>
              <a:solidFill>
                <a:schemeClr val="accent6">
                  <a:lumMod val="60000"/>
                  <a:lumOff val="40000"/>
                </a:schemeClr>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20" name="Rounded Rectangle 5">
              <a:extLst>
                <a:ext uri="{FF2B5EF4-FFF2-40B4-BE49-F238E27FC236}">
                  <a16:creationId xmlns:a16="http://schemas.microsoft.com/office/drawing/2014/main" id="{E310CDFC-D070-5243-8E00-F3818270FFBD}"/>
                </a:ext>
              </a:extLst>
            </p:cNvPr>
            <p:cNvSpPr txBox="1"/>
            <p:nvPr/>
          </p:nvSpPr>
          <p:spPr>
            <a:xfrm>
              <a:off x="316385" y="3889074"/>
              <a:ext cx="3824178" cy="6445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6070" tIns="0" rIns="146070" bIns="0" numCol="1" spcCol="1270" anchor="ctr" anchorCtr="0">
              <a:noAutofit/>
            </a:bodyPr>
            <a:lstStyle/>
            <a:p>
              <a:pPr marL="0" lvl="0" indent="0" algn="l" defTabSz="889000">
                <a:lnSpc>
                  <a:spcPct val="90000"/>
                </a:lnSpc>
                <a:spcBef>
                  <a:spcPct val="0"/>
                </a:spcBef>
                <a:spcAft>
                  <a:spcPct val="35000"/>
                </a:spcAft>
                <a:buNone/>
              </a:pPr>
              <a:r>
                <a:rPr lang="en-US" kern="1200" dirty="0"/>
                <a:t>Voice of Cognition</a:t>
              </a:r>
            </a:p>
          </p:txBody>
        </p:sp>
      </p:grpSp>
      <p:pic>
        <p:nvPicPr>
          <p:cNvPr id="3" name="Picture 2" descr="Text&#10;&#10;Description automatically generated">
            <a:extLst>
              <a:ext uri="{FF2B5EF4-FFF2-40B4-BE49-F238E27FC236}">
                <a16:creationId xmlns:a16="http://schemas.microsoft.com/office/drawing/2014/main" id="{03AB2E87-FD3C-C54A-87A3-9C2A69A67A87}"/>
              </a:ext>
            </a:extLst>
          </p:cNvPr>
          <p:cNvPicPr>
            <a:picLocks noChangeAspect="1"/>
          </p:cNvPicPr>
          <p:nvPr/>
        </p:nvPicPr>
        <p:blipFill rotWithShape="1">
          <a:blip r:embed="rId7"/>
          <a:srcRect r="3464"/>
          <a:stretch/>
        </p:blipFill>
        <p:spPr>
          <a:xfrm>
            <a:off x="522359" y="1939213"/>
            <a:ext cx="6324943" cy="3451905"/>
          </a:xfrm>
          <a:prstGeom prst="rect">
            <a:avLst/>
          </a:prstGeom>
        </p:spPr>
      </p:pic>
      <p:pic>
        <p:nvPicPr>
          <p:cNvPr id="2" name="Audio Recording Apr 19, 2022 at 12:22:40 PM" descr="Audio Recording Apr 19, 2022 at 12:22:40 PM">
            <a:hlinkClick r:id="" action="ppaction://media"/>
            <a:extLst>
              <a:ext uri="{FF2B5EF4-FFF2-40B4-BE49-F238E27FC236}">
                <a16:creationId xmlns:a16="http://schemas.microsoft.com/office/drawing/2014/main" id="{271FBF41-49FF-C24D-A01F-A18E9BE3D66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922808" y="304148"/>
            <a:ext cx="812800" cy="812800"/>
          </a:xfrm>
          <a:prstGeom prst="rect">
            <a:avLst/>
          </a:prstGeom>
        </p:spPr>
      </p:pic>
    </p:spTree>
    <p:extLst>
      <p:ext uri="{BB962C8B-B14F-4D97-AF65-F5344CB8AC3E}">
        <p14:creationId xmlns:p14="http://schemas.microsoft.com/office/powerpoint/2010/main" val="402154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2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EDBE3E8B-6032-6B4A-A419-598FA337A90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94145" y="2086301"/>
            <a:ext cx="6603950" cy="3451905"/>
          </a:xfrm>
          <a:prstGeom prst="rect">
            <a:avLst/>
          </a:prstGeom>
        </p:spPr>
      </p:pic>
      <p:sp>
        <p:nvSpPr>
          <p:cNvPr id="8" name="Title 1">
            <a:extLst>
              <a:ext uri="{FF2B5EF4-FFF2-40B4-BE49-F238E27FC236}">
                <a16:creationId xmlns:a16="http://schemas.microsoft.com/office/drawing/2014/main" id="{83DAE111-3ABA-9D46-ABD2-6952715F5AE2}"/>
              </a:ext>
            </a:extLst>
          </p:cNvPr>
          <p:cNvSpPr txBox="1">
            <a:spLocks/>
          </p:cNvSpPr>
          <p:nvPr/>
        </p:nvSpPr>
        <p:spPr>
          <a:xfrm>
            <a:off x="593287" y="566461"/>
            <a:ext cx="3428999" cy="1100975"/>
          </a:xfrm>
          <a:prstGeom prst="rect">
            <a:avLst/>
          </a:prstGeom>
          <a:noFill/>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gn="ctr"/>
            <a:r>
              <a:rPr lang="en-US" b="1" dirty="0">
                <a:solidFill>
                  <a:schemeClr val="tx1"/>
                </a:solidFill>
              </a:rPr>
              <a:t>Analysis</a:t>
            </a:r>
          </a:p>
        </p:txBody>
      </p:sp>
      <p:cxnSp>
        <p:nvCxnSpPr>
          <p:cNvPr id="9" name="Straight Connector 8">
            <a:extLst>
              <a:ext uri="{FF2B5EF4-FFF2-40B4-BE49-F238E27FC236}">
                <a16:creationId xmlns:a16="http://schemas.microsoft.com/office/drawing/2014/main" id="{32FD1F83-8C74-DE49-9F7D-9D71CF0D1403}"/>
              </a:ext>
            </a:extLst>
          </p:cNvPr>
          <p:cNvCxnSpPr>
            <a:cxnSpLocks/>
          </p:cNvCxnSpPr>
          <p:nvPr/>
        </p:nvCxnSpPr>
        <p:spPr>
          <a:xfrm>
            <a:off x="1613648" y="1613648"/>
            <a:ext cx="4222376" cy="0"/>
          </a:xfrm>
          <a:prstGeom prst="line">
            <a:avLst/>
          </a:prstGeom>
          <a:ln w="38100">
            <a:headEnd w="lg" len="lg"/>
          </a:ln>
        </p:spPr>
        <p:style>
          <a:lnRef idx="1">
            <a:schemeClr val="accent1"/>
          </a:lnRef>
          <a:fillRef idx="0">
            <a:schemeClr val="accent1"/>
          </a:fillRef>
          <a:effectRef idx="0">
            <a:schemeClr val="accent1"/>
          </a:effectRef>
          <a:fontRef idx="minor">
            <a:schemeClr val="tx1"/>
          </a:fontRef>
        </p:style>
      </p:cxnSp>
      <p:pic>
        <p:nvPicPr>
          <p:cNvPr id="10" name="Picture 2" descr="A New Show Traces How a Young Georgia O&amp;#39;Keeffe Transitioned From Drawings  to Her Masterly Oil Paintings—See Images Here">
            <a:extLst>
              <a:ext uri="{FF2B5EF4-FFF2-40B4-BE49-F238E27FC236}">
                <a16:creationId xmlns:a16="http://schemas.microsoft.com/office/drawing/2014/main" id="{86BEDA14-2A4F-DA48-B487-02EC3EDB0F2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767" t="1" r="840" b="1"/>
          <a:stretch/>
        </p:blipFill>
        <p:spPr bwMode="auto">
          <a:xfrm>
            <a:off x="10595660" y="1805885"/>
            <a:ext cx="2667741" cy="3451916"/>
          </a:xfrm>
          <a:custGeom>
            <a:avLst/>
            <a:gdLst/>
            <a:ahLst/>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noFill/>
          <a:extLst>
            <a:ext uri="{909E8E84-426E-40DD-AFC4-6F175D3DCCD1}">
              <a14:hiddenFill xmlns:a14="http://schemas.microsoft.com/office/drawing/2010/main">
                <a:solidFill>
                  <a:srgbClr val="FFFFFF"/>
                </a:solidFill>
              </a14:hiddenFill>
            </a:ext>
          </a:extLst>
        </p:spPr>
      </p:pic>
      <p:pic>
        <p:nvPicPr>
          <p:cNvPr id="11" name="Picture 2" descr="Georgia O&amp;#39;Keeffe. Abstraction Blue. 1927 | MoMA">
            <a:extLst>
              <a:ext uri="{FF2B5EF4-FFF2-40B4-BE49-F238E27FC236}">
                <a16:creationId xmlns:a16="http://schemas.microsoft.com/office/drawing/2014/main" id="{97BB59C3-3C44-E54B-A318-D52AF197206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803" r="2" b="2"/>
          <a:stretch/>
        </p:blipFill>
        <p:spPr bwMode="auto">
          <a:xfrm rot="10800000">
            <a:off x="9185162" y="-1159496"/>
            <a:ext cx="2609897" cy="3451913"/>
          </a:xfrm>
          <a:custGeom>
            <a:avLst/>
            <a:gdLst/>
            <a:ahLst/>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EE54E27-CE3B-5045-A284-872116FA9455}"/>
              </a:ext>
            </a:extLst>
          </p:cNvPr>
          <p:cNvSpPr/>
          <p:nvPr/>
        </p:nvSpPr>
        <p:spPr>
          <a:xfrm>
            <a:off x="7215543" y="3544405"/>
            <a:ext cx="2977326" cy="469521"/>
          </a:xfrm>
          <a:prstGeom prst="rect">
            <a:avLst/>
          </a:prstGeom>
          <a:ln>
            <a:solidFill>
              <a:srgbClr val="D668B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3" name="Group 12">
            <a:extLst>
              <a:ext uri="{FF2B5EF4-FFF2-40B4-BE49-F238E27FC236}">
                <a16:creationId xmlns:a16="http://schemas.microsoft.com/office/drawing/2014/main" id="{BEE1B69A-149F-1547-98F9-14E5678C919D}"/>
              </a:ext>
            </a:extLst>
          </p:cNvPr>
          <p:cNvGrpSpPr/>
          <p:nvPr/>
        </p:nvGrpSpPr>
        <p:grpSpPr>
          <a:xfrm>
            <a:off x="7491580" y="3321140"/>
            <a:ext cx="2540966" cy="469521"/>
            <a:chOff x="276037" y="1546700"/>
            <a:chExt cx="3864526" cy="588424"/>
          </a:xfrm>
        </p:grpSpPr>
        <p:sp>
          <p:nvSpPr>
            <p:cNvPr id="14" name="Rounded Rectangle 13">
              <a:extLst>
                <a:ext uri="{FF2B5EF4-FFF2-40B4-BE49-F238E27FC236}">
                  <a16:creationId xmlns:a16="http://schemas.microsoft.com/office/drawing/2014/main" id="{D12C41A8-A735-3D4F-87B6-65D7918B8FC8}"/>
                </a:ext>
              </a:extLst>
            </p:cNvPr>
            <p:cNvSpPr/>
            <p:nvPr/>
          </p:nvSpPr>
          <p:spPr>
            <a:xfrm>
              <a:off x="276037" y="1546700"/>
              <a:ext cx="3864526" cy="588424"/>
            </a:xfrm>
            <a:prstGeom prst="roundRect">
              <a:avLst/>
            </a:prstGeom>
            <a:solidFill>
              <a:srgbClr val="D668B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5" name="Rounded Rectangle 5">
              <a:extLst>
                <a:ext uri="{FF2B5EF4-FFF2-40B4-BE49-F238E27FC236}">
                  <a16:creationId xmlns:a16="http://schemas.microsoft.com/office/drawing/2014/main" id="{DC3358E0-0D6B-B547-80B4-5B29367CF607}"/>
                </a:ext>
              </a:extLst>
            </p:cNvPr>
            <p:cNvSpPr txBox="1"/>
            <p:nvPr/>
          </p:nvSpPr>
          <p:spPr>
            <a:xfrm>
              <a:off x="316386" y="1588368"/>
              <a:ext cx="3738053" cy="506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70" tIns="0" rIns="146070" bIns="0" numCol="1" spcCol="1270" anchor="ctr" anchorCtr="0">
              <a:noAutofit/>
            </a:bodyPr>
            <a:lstStyle/>
            <a:p>
              <a:pPr marL="0" lvl="0" indent="0" algn="l" defTabSz="889000">
                <a:lnSpc>
                  <a:spcPct val="90000"/>
                </a:lnSpc>
                <a:spcBef>
                  <a:spcPct val="0"/>
                </a:spcBef>
                <a:spcAft>
                  <a:spcPct val="35000"/>
                </a:spcAft>
                <a:buNone/>
              </a:pPr>
              <a:r>
                <a:rPr lang="en-US" sz="1600" kern="1200" dirty="0"/>
                <a:t>Voice of Subtle Sexuality </a:t>
              </a:r>
            </a:p>
          </p:txBody>
        </p:sp>
      </p:grpSp>
      <p:pic>
        <p:nvPicPr>
          <p:cNvPr id="2" name="Audio Recording Apr 19, 2022 at 12:26:59 PM" descr="Audio Recording Apr 19, 2022 at 12:26:59 PM">
            <a:hlinkClick r:id="" action="ppaction://media"/>
            <a:extLst>
              <a:ext uri="{FF2B5EF4-FFF2-40B4-BE49-F238E27FC236}">
                <a16:creationId xmlns:a16="http://schemas.microsoft.com/office/drawing/2014/main" id="{FF46BF77-C566-E84E-A3B7-E1807BDBD1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80069" y="160060"/>
            <a:ext cx="812800" cy="812800"/>
          </a:xfrm>
          <a:prstGeom prst="rect">
            <a:avLst/>
          </a:prstGeom>
        </p:spPr>
      </p:pic>
    </p:spTree>
    <p:extLst>
      <p:ext uri="{BB962C8B-B14F-4D97-AF65-F5344CB8AC3E}">
        <p14:creationId xmlns:p14="http://schemas.microsoft.com/office/powerpoint/2010/main" val="114817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9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EDBE3E8B-6032-6B4A-A419-598FA337A90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94145" y="2086301"/>
            <a:ext cx="6603950" cy="3451905"/>
          </a:xfrm>
          <a:prstGeom prst="rect">
            <a:avLst/>
          </a:prstGeom>
        </p:spPr>
      </p:pic>
      <p:sp>
        <p:nvSpPr>
          <p:cNvPr id="8" name="Title 1">
            <a:extLst>
              <a:ext uri="{FF2B5EF4-FFF2-40B4-BE49-F238E27FC236}">
                <a16:creationId xmlns:a16="http://schemas.microsoft.com/office/drawing/2014/main" id="{83DAE111-3ABA-9D46-ABD2-6952715F5AE2}"/>
              </a:ext>
            </a:extLst>
          </p:cNvPr>
          <p:cNvSpPr txBox="1">
            <a:spLocks/>
          </p:cNvSpPr>
          <p:nvPr/>
        </p:nvSpPr>
        <p:spPr>
          <a:xfrm>
            <a:off x="593287" y="566461"/>
            <a:ext cx="3428999" cy="1100975"/>
          </a:xfrm>
          <a:prstGeom prst="rect">
            <a:avLst/>
          </a:prstGeom>
          <a:noFill/>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gn="ctr"/>
            <a:r>
              <a:rPr lang="en-US" b="1" dirty="0">
                <a:solidFill>
                  <a:schemeClr val="tx1"/>
                </a:solidFill>
              </a:rPr>
              <a:t>Analysis</a:t>
            </a:r>
          </a:p>
        </p:txBody>
      </p:sp>
      <p:cxnSp>
        <p:nvCxnSpPr>
          <p:cNvPr id="9" name="Straight Connector 8">
            <a:extLst>
              <a:ext uri="{FF2B5EF4-FFF2-40B4-BE49-F238E27FC236}">
                <a16:creationId xmlns:a16="http://schemas.microsoft.com/office/drawing/2014/main" id="{32FD1F83-8C74-DE49-9F7D-9D71CF0D1403}"/>
              </a:ext>
            </a:extLst>
          </p:cNvPr>
          <p:cNvCxnSpPr>
            <a:cxnSpLocks/>
          </p:cNvCxnSpPr>
          <p:nvPr/>
        </p:nvCxnSpPr>
        <p:spPr>
          <a:xfrm>
            <a:off x="1613648" y="1613648"/>
            <a:ext cx="4222376" cy="0"/>
          </a:xfrm>
          <a:prstGeom prst="line">
            <a:avLst/>
          </a:prstGeom>
          <a:ln w="38100">
            <a:headEnd w="lg" len="lg"/>
          </a:ln>
        </p:spPr>
        <p:style>
          <a:lnRef idx="1">
            <a:schemeClr val="accent1"/>
          </a:lnRef>
          <a:fillRef idx="0">
            <a:schemeClr val="accent1"/>
          </a:fillRef>
          <a:effectRef idx="0">
            <a:schemeClr val="accent1"/>
          </a:effectRef>
          <a:fontRef idx="minor">
            <a:schemeClr val="tx1"/>
          </a:fontRef>
        </p:style>
      </p:cxnSp>
      <p:pic>
        <p:nvPicPr>
          <p:cNvPr id="10" name="Picture 2" descr="A New Show Traces How a Young Georgia O&amp;#39;Keeffe Transitioned From Drawings  to Her Masterly Oil Paintings—See Images Here">
            <a:extLst>
              <a:ext uri="{FF2B5EF4-FFF2-40B4-BE49-F238E27FC236}">
                <a16:creationId xmlns:a16="http://schemas.microsoft.com/office/drawing/2014/main" id="{86BEDA14-2A4F-DA48-B487-02EC3EDB0F2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767" t="1" r="840" b="1"/>
          <a:stretch/>
        </p:blipFill>
        <p:spPr bwMode="auto">
          <a:xfrm>
            <a:off x="10595660" y="1805885"/>
            <a:ext cx="2667741" cy="3451916"/>
          </a:xfrm>
          <a:custGeom>
            <a:avLst/>
            <a:gdLst/>
            <a:ahLst/>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noFill/>
          <a:extLst>
            <a:ext uri="{909E8E84-426E-40DD-AFC4-6F175D3DCCD1}">
              <a14:hiddenFill xmlns:a14="http://schemas.microsoft.com/office/drawing/2010/main">
                <a:solidFill>
                  <a:srgbClr val="FFFFFF"/>
                </a:solidFill>
              </a14:hiddenFill>
            </a:ext>
          </a:extLst>
        </p:spPr>
      </p:pic>
      <p:pic>
        <p:nvPicPr>
          <p:cNvPr id="11" name="Picture 2" descr="Georgia O&amp;#39;Keeffe. Abstraction Blue. 1927 | MoMA">
            <a:extLst>
              <a:ext uri="{FF2B5EF4-FFF2-40B4-BE49-F238E27FC236}">
                <a16:creationId xmlns:a16="http://schemas.microsoft.com/office/drawing/2014/main" id="{97BB59C3-3C44-E54B-A318-D52AF197206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803" r="2" b="2"/>
          <a:stretch/>
        </p:blipFill>
        <p:spPr bwMode="auto">
          <a:xfrm rot="10800000">
            <a:off x="9185162" y="-1159496"/>
            <a:ext cx="2609897" cy="3451913"/>
          </a:xfrm>
          <a:custGeom>
            <a:avLst/>
            <a:gdLst/>
            <a:ahLst/>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4FB76773-C0BD-6746-9D84-D55D64ACD6AC}"/>
              </a:ext>
            </a:extLst>
          </p:cNvPr>
          <p:cNvSpPr>
            <a:spLocks noGrp="1"/>
          </p:cNvSpPr>
          <p:nvPr>
            <p:ph type="title"/>
          </p:nvPr>
        </p:nvSpPr>
        <p:spPr>
          <a:xfrm>
            <a:off x="6096000" y="5538206"/>
            <a:ext cx="5559823" cy="1064277"/>
          </a:xfrm>
        </p:spPr>
        <p:txBody>
          <a:bodyPr>
            <a:normAutofit/>
          </a:bodyPr>
          <a:lstStyle/>
          <a:p>
            <a:r>
              <a:rPr lang="en-US" sz="3600" dirty="0"/>
              <a:t>Where is the                  ?</a:t>
            </a:r>
          </a:p>
        </p:txBody>
      </p:sp>
      <p:pic>
        <p:nvPicPr>
          <p:cNvPr id="13314" name="Picture 2" descr="Doodle arrow isolated on transparent PNG - Similar PNG">
            <a:extLst>
              <a:ext uri="{FF2B5EF4-FFF2-40B4-BE49-F238E27FC236}">
                <a16:creationId xmlns:a16="http://schemas.microsoft.com/office/drawing/2014/main" id="{ECC00324-A217-AB49-805B-1FBC529C9935}"/>
              </a:ext>
            </a:extLst>
          </p:cNvPr>
          <p:cNvPicPr>
            <a:picLocks noChangeAspect="1" noChangeArrowheads="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6784292" y="3986027"/>
            <a:ext cx="2057800" cy="2084317"/>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ECA068D4-19BF-F64C-858C-C00BE0223565}"/>
              </a:ext>
            </a:extLst>
          </p:cNvPr>
          <p:cNvGrpSpPr/>
          <p:nvPr/>
        </p:nvGrpSpPr>
        <p:grpSpPr>
          <a:xfrm>
            <a:off x="8557847" y="5882346"/>
            <a:ext cx="1675365" cy="375996"/>
            <a:chOff x="276037" y="38484"/>
            <a:chExt cx="3864526" cy="826560"/>
          </a:xfrm>
        </p:grpSpPr>
        <p:sp>
          <p:nvSpPr>
            <p:cNvPr id="23" name="Rounded Rectangle 22">
              <a:extLst>
                <a:ext uri="{FF2B5EF4-FFF2-40B4-BE49-F238E27FC236}">
                  <a16:creationId xmlns:a16="http://schemas.microsoft.com/office/drawing/2014/main" id="{AE742946-0D53-774E-86C0-1F82E6E75896}"/>
                </a:ext>
              </a:extLst>
            </p:cNvPr>
            <p:cNvSpPr/>
            <p:nvPr/>
          </p:nvSpPr>
          <p:spPr>
            <a:xfrm>
              <a:off x="276037" y="38484"/>
              <a:ext cx="3864526" cy="826560"/>
            </a:xfrm>
            <a:prstGeom prst="roundRect">
              <a:avLst/>
            </a:prstGeom>
            <a:solidFill>
              <a:srgbClr val="C0054A"/>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4" name="Rounded Rectangle 5">
              <a:extLst>
                <a:ext uri="{FF2B5EF4-FFF2-40B4-BE49-F238E27FC236}">
                  <a16:creationId xmlns:a16="http://schemas.microsoft.com/office/drawing/2014/main" id="{472A5EBB-6E84-254A-BB29-85B7568FB2A9}"/>
                </a:ext>
              </a:extLst>
            </p:cNvPr>
            <p:cNvSpPr txBox="1"/>
            <p:nvPr/>
          </p:nvSpPr>
          <p:spPr>
            <a:xfrm>
              <a:off x="316387" y="78832"/>
              <a:ext cx="3783828" cy="745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70" tIns="0" rIns="146070" bIns="0" numCol="1" spcCol="1270" anchor="ctr" anchorCtr="0">
              <a:noAutofit/>
            </a:bodyPr>
            <a:lstStyle/>
            <a:p>
              <a:pPr marL="0" lvl="0" indent="0" algn="l" defTabSz="889000">
                <a:lnSpc>
                  <a:spcPct val="90000"/>
                </a:lnSpc>
                <a:spcBef>
                  <a:spcPct val="0"/>
                </a:spcBef>
                <a:spcAft>
                  <a:spcPct val="35000"/>
                </a:spcAft>
                <a:buNone/>
              </a:pPr>
              <a:r>
                <a:rPr lang="en-US" sz="2000" kern="1200" dirty="0"/>
                <a:t>Erotic Voice</a:t>
              </a:r>
            </a:p>
          </p:txBody>
        </p:sp>
      </p:grpSp>
      <p:pic>
        <p:nvPicPr>
          <p:cNvPr id="2" name="Audio Recording Apr 19, 2022 at 12:28:46 PM" descr="Audio Recording Apr 19, 2022 at 12:28:46 PM">
            <a:hlinkClick r:id="" action="ppaction://media"/>
            <a:extLst>
              <a:ext uri="{FF2B5EF4-FFF2-40B4-BE49-F238E27FC236}">
                <a16:creationId xmlns:a16="http://schemas.microsoft.com/office/drawing/2014/main" id="{52FB1102-0B65-DD4D-B28D-F2BBFD63D1A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68940" y="255517"/>
            <a:ext cx="812800" cy="812800"/>
          </a:xfrm>
          <a:prstGeom prst="rect">
            <a:avLst/>
          </a:prstGeom>
        </p:spPr>
      </p:pic>
    </p:spTree>
    <p:extLst>
      <p:ext uri="{BB962C8B-B14F-4D97-AF65-F5344CB8AC3E}">
        <p14:creationId xmlns:p14="http://schemas.microsoft.com/office/powerpoint/2010/main" val="58330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8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9598E-6496-4D40-BEB3-9B0B0CA90F53}"/>
              </a:ext>
            </a:extLst>
          </p:cNvPr>
          <p:cNvSpPr>
            <a:spLocks noGrp="1"/>
          </p:cNvSpPr>
          <p:nvPr>
            <p:ph type="title"/>
          </p:nvPr>
        </p:nvSpPr>
        <p:spPr>
          <a:xfrm>
            <a:off x="1032171" y="2896861"/>
            <a:ext cx="9607706" cy="1064277"/>
          </a:xfrm>
        </p:spPr>
        <p:txBody>
          <a:bodyPr>
            <a:normAutofit fontScale="90000"/>
          </a:bodyPr>
          <a:lstStyle/>
          <a:p>
            <a:r>
              <a:rPr lang="en-US" dirty="0"/>
              <a:t>Sexual Empowerment </a:t>
            </a:r>
            <a:r>
              <a:rPr lang="en-US" i="1" dirty="0"/>
              <a:t>gets in the way </a:t>
            </a:r>
            <a:r>
              <a:rPr lang="en-US" dirty="0"/>
              <a:t>of Liberation </a:t>
            </a:r>
          </a:p>
        </p:txBody>
      </p:sp>
      <p:sp>
        <p:nvSpPr>
          <p:cNvPr id="8" name="Title 1">
            <a:extLst>
              <a:ext uri="{FF2B5EF4-FFF2-40B4-BE49-F238E27FC236}">
                <a16:creationId xmlns:a16="http://schemas.microsoft.com/office/drawing/2014/main" id="{83DAE111-3ABA-9D46-ABD2-6952715F5AE2}"/>
              </a:ext>
            </a:extLst>
          </p:cNvPr>
          <p:cNvSpPr txBox="1">
            <a:spLocks/>
          </p:cNvSpPr>
          <p:nvPr/>
        </p:nvSpPr>
        <p:spPr>
          <a:xfrm>
            <a:off x="593287" y="566461"/>
            <a:ext cx="3428999" cy="1100975"/>
          </a:xfrm>
          <a:prstGeom prst="rect">
            <a:avLst/>
          </a:prstGeom>
          <a:noFill/>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gn="ctr"/>
            <a:r>
              <a:rPr lang="en-US" b="1" dirty="0">
                <a:solidFill>
                  <a:schemeClr val="tx1"/>
                </a:solidFill>
              </a:rPr>
              <a:t>Interpretation </a:t>
            </a:r>
          </a:p>
        </p:txBody>
      </p:sp>
      <p:cxnSp>
        <p:nvCxnSpPr>
          <p:cNvPr id="9" name="Straight Connector 8">
            <a:extLst>
              <a:ext uri="{FF2B5EF4-FFF2-40B4-BE49-F238E27FC236}">
                <a16:creationId xmlns:a16="http://schemas.microsoft.com/office/drawing/2014/main" id="{32FD1F83-8C74-DE49-9F7D-9D71CF0D1403}"/>
              </a:ext>
            </a:extLst>
          </p:cNvPr>
          <p:cNvCxnSpPr>
            <a:cxnSpLocks/>
          </p:cNvCxnSpPr>
          <p:nvPr/>
        </p:nvCxnSpPr>
        <p:spPr>
          <a:xfrm>
            <a:off x="1613648" y="1613648"/>
            <a:ext cx="4222376" cy="0"/>
          </a:xfrm>
          <a:prstGeom prst="line">
            <a:avLst/>
          </a:prstGeom>
          <a:ln w="38100">
            <a:headEnd w="lg" len="lg"/>
          </a:ln>
        </p:spPr>
        <p:style>
          <a:lnRef idx="1">
            <a:schemeClr val="accent1"/>
          </a:lnRef>
          <a:fillRef idx="0">
            <a:schemeClr val="accent1"/>
          </a:fillRef>
          <a:effectRef idx="0">
            <a:schemeClr val="accent1"/>
          </a:effectRef>
          <a:fontRef idx="minor">
            <a:schemeClr val="tx1"/>
          </a:fontRef>
        </p:style>
      </p:cxnSp>
      <p:pic>
        <p:nvPicPr>
          <p:cNvPr id="10" name="Picture 2" descr="A New Show Traces How a Young Georgia O&amp;#39;Keeffe Transitioned From Drawings  to Her Masterly Oil Paintings—See Images Here">
            <a:extLst>
              <a:ext uri="{FF2B5EF4-FFF2-40B4-BE49-F238E27FC236}">
                <a16:creationId xmlns:a16="http://schemas.microsoft.com/office/drawing/2014/main" id="{86BEDA14-2A4F-DA48-B487-02EC3EDB0F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67" t="1" r="840" b="1"/>
          <a:stretch/>
        </p:blipFill>
        <p:spPr bwMode="auto">
          <a:xfrm>
            <a:off x="10595660" y="1805885"/>
            <a:ext cx="2667741" cy="3451916"/>
          </a:xfrm>
          <a:custGeom>
            <a:avLst/>
            <a:gdLst/>
            <a:ahLst/>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noFill/>
          <a:extLst>
            <a:ext uri="{909E8E84-426E-40DD-AFC4-6F175D3DCCD1}">
              <a14:hiddenFill xmlns:a14="http://schemas.microsoft.com/office/drawing/2010/main">
                <a:solidFill>
                  <a:srgbClr val="FFFFFF"/>
                </a:solidFill>
              </a14:hiddenFill>
            </a:ext>
          </a:extLst>
        </p:spPr>
      </p:pic>
      <p:pic>
        <p:nvPicPr>
          <p:cNvPr id="11" name="Picture 2" descr="Georgia O&amp;#39;Keeffe. Abstraction Blue. 1927 | MoMA">
            <a:extLst>
              <a:ext uri="{FF2B5EF4-FFF2-40B4-BE49-F238E27FC236}">
                <a16:creationId xmlns:a16="http://schemas.microsoft.com/office/drawing/2014/main" id="{97BB59C3-3C44-E54B-A318-D52AF197206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03" r="2" b="2"/>
          <a:stretch/>
        </p:blipFill>
        <p:spPr bwMode="auto">
          <a:xfrm rot="10800000">
            <a:off x="9185162" y="-1159496"/>
            <a:ext cx="2609897" cy="3451913"/>
          </a:xfrm>
          <a:custGeom>
            <a:avLst/>
            <a:gdLst/>
            <a:ahLst/>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noFill/>
          <a:extLst>
            <a:ext uri="{909E8E84-426E-40DD-AFC4-6F175D3DCCD1}">
              <a14:hiddenFill xmlns:a14="http://schemas.microsoft.com/office/drawing/2010/main">
                <a:solidFill>
                  <a:srgbClr val="FFFFFF"/>
                </a:solidFill>
              </a14:hiddenFill>
            </a:ext>
          </a:extLst>
        </p:spPr>
      </p:pic>
      <p:pic>
        <p:nvPicPr>
          <p:cNvPr id="3" name="Audio Recording Apr 19, 2022 at 12:30:27 PM" descr="Audio Recording Apr 19, 2022 at 12:30:27 PM">
            <a:hlinkClick r:id="" action="ppaction://media"/>
            <a:extLst>
              <a:ext uri="{FF2B5EF4-FFF2-40B4-BE49-F238E27FC236}">
                <a16:creationId xmlns:a16="http://schemas.microsoft.com/office/drawing/2014/main" id="{A04A6439-D0B0-B14D-AF47-6E6EE2A5EDA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69716" y="160060"/>
            <a:ext cx="812800" cy="812800"/>
          </a:xfrm>
          <a:prstGeom prst="rect">
            <a:avLst/>
          </a:prstGeom>
        </p:spPr>
      </p:pic>
    </p:spTree>
    <p:extLst>
      <p:ext uri="{BB962C8B-B14F-4D97-AF65-F5344CB8AC3E}">
        <p14:creationId xmlns:p14="http://schemas.microsoft.com/office/powerpoint/2010/main" val="44479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9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51D9-A5C0-7748-AD06-93FAAF4208EC}"/>
              </a:ext>
            </a:extLst>
          </p:cNvPr>
          <p:cNvSpPr>
            <a:spLocks noGrp="1"/>
          </p:cNvSpPr>
          <p:nvPr>
            <p:ph type="title"/>
          </p:nvPr>
        </p:nvSpPr>
        <p:spPr>
          <a:xfrm>
            <a:off x="966744" y="542730"/>
            <a:ext cx="9076329" cy="1064277"/>
          </a:xfrm>
        </p:spPr>
        <p:txBody>
          <a:bodyPr/>
          <a:lstStyle/>
          <a:p>
            <a:r>
              <a:rPr lang="en-US" b="1" dirty="0"/>
              <a:t>Implications </a:t>
            </a:r>
          </a:p>
        </p:txBody>
      </p:sp>
      <p:graphicFrame>
        <p:nvGraphicFramePr>
          <p:cNvPr id="8" name="Content Placeholder 2">
            <a:extLst>
              <a:ext uri="{FF2B5EF4-FFF2-40B4-BE49-F238E27FC236}">
                <a16:creationId xmlns:a16="http://schemas.microsoft.com/office/drawing/2014/main" id="{482FB79E-38C8-47BB-8782-0D2C665A836C}"/>
              </a:ext>
            </a:extLst>
          </p:cNvPr>
          <p:cNvGraphicFramePr>
            <a:graphicFrameLocks noGrp="1"/>
          </p:cNvGraphicFramePr>
          <p:nvPr>
            <p:ph idx="1"/>
            <p:extLst>
              <p:ext uri="{D42A27DB-BD31-4B8C-83A1-F6EECF244321}">
                <p14:modId xmlns:p14="http://schemas.microsoft.com/office/powerpoint/2010/main" val="956434974"/>
              </p:ext>
            </p:extLst>
          </p:nvPr>
        </p:nvGraphicFramePr>
        <p:xfrm>
          <a:off x="966744" y="2248257"/>
          <a:ext cx="9076329" cy="36501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4" name="Straight Connector 3">
            <a:extLst>
              <a:ext uri="{FF2B5EF4-FFF2-40B4-BE49-F238E27FC236}">
                <a16:creationId xmlns:a16="http://schemas.microsoft.com/office/drawing/2014/main" id="{69F16B38-D36A-4944-A586-A4EA55764BD9}"/>
              </a:ext>
            </a:extLst>
          </p:cNvPr>
          <p:cNvCxnSpPr>
            <a:cxnSpLocks/>
          </p:cNvCxnSpPr>
          <p:nvPr/>
        </p:nvCxnSpPr>
        <p:spPr>
          <a:xfrm>
            <a:off x="1613648" y="1613648"/>
            <a:ext cx="4222376" cy="0"/>
          </a:xfrm>
          <a:prstGeom prst="line">
            <a:avLst/>
          </a:prstGeom>
          <a:ln w="38100">
            <a:headEnd w="lg" len="lg"/>
          </a:ln>
        </p:spPr>
        <p:style>
          <a:lnRef idx="1">
            <a:schemeClr val="accent1"/>
          </a:lnRef>
          <a:fillRef idx="0">
            <a:schemeClr val="accent1"/>
          </a:fillRef>
          <a:effectRef idx="0">
            <a:schemeClr val="accent1"/>
          </a:effectRef>
          <a:fontRef idx="minor">
            <a:schemeClr val="tx1"/>
          </a:fontRef>
        </p:style>
      </p:cxnSp>
      <p:pic>
        <p:nvPicPr>
          <p:cNvPr id="5" name="Picture 2" descr="A New Show Traces How a Young Georgia O&amp;#39;Keeffe Transitioned From Drawings  to Her Masterly Oil Paintings—See Images Here">
            <a:extLst>
              <a:ext uri="{FF2B5EF4-FFF2-40B4-BE49-F238E27FC236}">
                <a16:creationId xmlns:a16="http://schemas.microsoft.com/office/drawing/2014/main" id="{563F8173-C8F2-604D-BE08-EA2ECA1B5B7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767" t="1" r="840" b="1"/>
          <a:stretch/>
        </p:blipFill>
        <p:spPr bwMode="auto">
          <a:xfrm>
            <a:off x="10595660" y="1805885"/>
            <a:ext cx="2667741" cy="3451916"/>
          </a:xfrm>
          <a:custGeom>
            <a:avLst/>
            <a:gdLst/>
            <a:ahLst/>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2" descr="Georgia O&amp;#39;Keeffe. Abstraction Blue. 1927 | MoMA">
            <a:extLst>
              <a:ext uri="{FF2B5EF4-FFF2-40B4-BE49-F238E27FC236}">
                <a16:creationId xmlns:a16="http://schemas.microsoft.com/office/drawing/2014/main" id="{84DBC68A-64BB-FB45-B131-05782AB6615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803" r="2" b="2"/>
          <a:stretch/>
        </p:blipFill>
        <p:spPr bwMode="auto">
          <a:xfrm rot="10800000">
            <a:off x="9185162" y="-1159496"/>
            <a:ext cx="2609897" cy="3451913"/>
          </a:xfrm>
          <a:custGeom>
            <a:avLst/>
            <a:gdLst/>
            <a:ahLst/>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noFill/>
          <a:extLst>
            <a:ext uri="{909E8E84-426E-40DD-AFC4-6F175D3DCCD1}">
              <a14:hiddenFill xmlns:a14="http://schemas.microsoft.com/office/drawing/2010/main">
                <a:solidFill>
                  <a:srgbClr val="FFFFFF"/>
                </a:solidFill>
              </a14:hiddenFill>
            </a:ext>
          </a:extLst>
        </p:spPr>
      </p:pic>
      <p:pic>
        <p:nvPicPr>
          <p:cNvPr id="3" name="Audio Recording Apr 19, 2022 at 12:33:25 PM" descr="Audio Recording Apr 19, 2022 at 12:33:25 PM">
            <a:hlinkClick r:id="" action="ppaction://media"/>
            <a:extLst>
              <a:ext uri="{FF2B5EF4-FFF2-40B4-BE49-F238E27FC236}">
                <a16:creationId xmlns:a16="http://schemas.microsoft.com/office/drawing/2014/main" id="{B9B63A3F-F7B6-9B48-B929-8C546B8D19CA}"/>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282715" y="76200"/>
            <a:ext cx="812800" cy="812800"/>
          </a:xfrm>
          <a:prstGeom prst="rect">
            <a:avLst/>
          </a:prstGeom>
        </p:spPr>
      </p:pic>
    </p:spTree>
    <p:extLst>
      <p:ext uri="{BB962C8B-B14F-4D97-AF65-F5344CB8AC3E}">
        <p14:creationId xmlns:p14="http://schemas.microsoft.com/office/powerpoint/2010/main" val="264527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3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MarrakeshVTI">
  <a:themeElements>
    <a:clrScheme name="AnalogousFromDarkSeedLeftStep">
      <a:dk1>
        <a:srgbClr val="000000"/>
      </a:dk1>
      <a:lt1>
        <a:srgbClr val="FFFFFF"/>
      </a:lt1>
      <a:dk2>
        <a:srgbClr val="1B2F2D"/>
      </a:dk2>
      <a:lt2>
        <a:srgbClr val="F0F3F3"/>
      </a:lt2>
      <a:accent1>
        <a:srgbClr val="C34D64"/>
      </a:accent1>
      <a:accent2>
        <a:srgbClr val="B13B84"/>
      </a:accent2>
      <a:accent3>
        <a:srgbClr val="BF4DC3"/>
      </a:accent3>
      <a:accent4>
        <a:srgbClr val="7C3BB1"/>
      </a:accent4>
      <a:accent5>
        <a:srgbClr val="5C4DC3"/>
      </a:accent5>
      <a:accent6>
        <a:srgbClr val="3B5DB1"/>
      </a:accent6>
      <a:hlink>
        <a:srgbClr val="8161CA"/>
      </a:hlink>
      <a:folHlink>
        <a:srgbClr val="7F7F7F"/>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5820</TotalTime>
  <Words>2718</Words>
  <Application>Microsoft Macintosh PowerPoint</Application>
  <PresentationFormat>Widescreen</PresentationFormat>
  <Paragraphs>113</Paragraphs>
  <Slides>10</Slides>
  <Notes>9</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Goudy Old Style</vt:lpstr>
      <vt:lpstr>MarrakeshVTI</vt:lpstr>
      <vt:lpstr>Tracing Sexual Empowerment in the Psyche:  Case Study of a Turkish Immigrant Woman  </vt:lpstr>
      <vt:lpstr>Background</vt:lpstr>
      <vt:lpstr>PowerPoint Presentation</vt:lpstr>
      <vt:lpstr>Voices </vt:lpstr>
      <vt:lpstr>PowerPoint Presentation</vt:lpstr>
      <vt:lpstr>PowerPoint Presentation</vt:lpstr>
      <vt:lpstr>Where is the                  ?</vt:lpstr>
      <vt:lpstr>Sexual Empowerment gets in the way of Liberation </vt:lpstr>
      <vt:lpstr>Implications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Tracing Sexual Empowerment in the Psyche:  Case Study of a Turkish Immigrant Woman  </dc:title>
  <dc:creator>Sedef Ozoguz</dc:creator>
  <cp:lastModifiedBy>Sedef Ozoguz</cp:lastModifiedBy>
  <cp:revision>26</cp:revision>
  <dcterms:created xsi:type="dcterms:W3CDTF">2021-11-09T16:44:08Z</dcterms:created>
  <dcterms:modified xsi:type="dcterms:W3CDTF">2022-04-19T16:33:31Z</dcterms:modified>
</cp:coreProperties>
</file>